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4" r:id="rId3"/>
    <p:sldId id="257" r:id="rId4"/>
    <p:sldId id="265" r:id="rId5"/>
    <p:sldId id="258" r:id="rId6"/>
    <p:sldId id="259" r:id="rId7"/>
    <p:sldId id="260" r:id="rId8"/>
    <p:sldId id="266" r:id="rId9"/>
    <p:sldId id="262" r:id="rId10"/>
    <p:sldId id="261" r:id="rId11"/>
    <p:sldId id="263"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oll, Marigold S" initials="ZS" lastIdx="4" clrIdx="0">
    <p:extLst>
      <p:ext uri="{19B8F6BF-5375-455C-9EA6-DF929625EA0E}">
        <p15:presenceInfo xmlns:p15="http://schemas.microsoft.com/office/powerpoint/2012/main" userId="S::marigold.s.zoll@hawaii.gov::0d8dbb1e-8944-4b2e-ad21-9074a3966de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B3D055-3968-5D4C-A29D-88FE83CAB4ED}" v="29" dt="2021-06-02T02:03:15.9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338"/>
    <p:restoredTop sz="95781"/>
  </p:normalViewPr>
  <p:slideViewPr>
    <p:cSldViewPr snapToGrid="0" snapToObjects="1">
      <p:cViewPr varScale="1">
        <p:scale>
          <a:sx n="101" d="100"/>
          <a:sy n="101" d="100"/>
        </p:scale>
        <p:origin x="200" y="3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away, Kathryn E" userId="86d7b8f4-6ca7-44e3-b46b-35ec7d0cb83c" providerId="ADAL" clId="{D4B3D055-3968-5D4C-A29D-88FE83CAB4ED}"/>
    <pc:docChg chg="custSel addSld modSld sldOrd">
      <pc:chgData name="Stanaway, Kathryn E" userId="86d7b8f4-6ca7-44e3-b46b-35ec7d0cb83c" providerId="ADAL" clId="{D4B3D055-3968-5D4C-A29D-88FE83CAB4ED}" dt="2021-06-10T17:51:47.772" v="2382" actId="1592"/>
      <pc:docMkLst>
        <pc:docMk/>
      </pc:docMkLst>
      <pc:sldChg chg="addSp modSp mod">
        <pc:chgData name="Stanaway, Kathryn E" userId="86d7b8f4-6ca7-44e3-b46b-35ec7d0cb83c" providerId="ADAL" clId="{D4B3D055-3968-5D4C-A29D-88FE83CAB4ED}" dt="2021-06-01T21:10:47.771" v="864" actId="20577"/>
        <pc:sldMkLst>
          <pc:docMk/>
          <pc:sldMk cId="3614957192" sldId="256"/>
        </pc:sldMkLst>
        <pc:spChg chg="mod">
          <ac:chgData name="Stanaway, Kathryn E" userId="86d7b8f4-6ca7-44e3-b46b-35ec7d0cb83c" providerId="ADAL" clId="{D4B3D055-3968-5D4C-A29D-88FE83CAB4ED}" dt="2021-06-01T21:10:47.771" v="864" actId="20577"/>
          <ac:spMkLst>
            <pc:docMk/>
            <pc:sldMk cId="3614957192" sldId="256"/>
            <ac:spMk id="2" creationId="{127F9C9D-5262-D449-B552-E4A94B44FE2F}"/>
          </ac:spMkLst>
        </pc:spChg>
        <pc:spChg chg="mod">
          <ac:chgData name="Stanaway, Kathryn E" userId="86d7b8f4-6ca7-44e3-b46b-35ec7d0cb83c" providerId="ADAL" clId="{D4B3D055-3968-5D4C-A29D-88FE83CAB4ED}" dt="2021-06-01T21:00:30.998" v="857" actId="20577"/>
          <ac:spMkLst>
            <pc:docMk/>
            <pc:sldMk cId="3614957192" sldId="256"/>
            <ac:spMk id="3" creationId="{48180982-B857-3C47-83C3-867F9D3BF0F4}"/>
          </ac:spMkLst>
        </pc:spChg>
        <pc:picChg chg="add mod">
          <ac:chgData name="Stanaway, Kathryn E" userId="86d7b8f4-6ca7-44e3-b46b-35ec7d0cb83c" providerId="ADAL" clId="{D4B3D055-3968-5D4C-A29D-88FE83CAB4ED}" dt="2021-06-01T21:01:36.822" v="861" actId="14100"/>
          <ac:picMkLst>
            <pc:docMk/>
            <pc:sldMk cId="3614957192" sldId="256"/>
            <ac:picMk id="4" creationId="{6340ABF2-D956-A743-9893-3A86C253A8FE}"/>
          </ac:picMkLst>
        </pc:picChg>
      </pc:sldChg>
      <pc:sldChg chg="modSp mod">
        <pc:chgData name="Stanaway, Kathryn E" userId="86d7b8f4-6ca7-44e3-b46b-35ec7d0cb83c" providerId="ADAL" clId="{D4B3D055-3968-5D4C-A29D-88FE83CAB4ED}" dt="2021-06-02T19:57:19.271" v="2144" actId="27636"/>
        <pc:sldMkLst>
          <pc:docMk/>
          <pc:sldMk cId="4140563400" sldId="257"/>
        </pc:sldMkLst>
        <pc:spChg chg="mod">
          <ac:chgData name="Stanaway, Kathryn E" userId="86d7b8f4-6ca7-44e3-b46b-35ec7d0cb83c" providerId="ADAL" clId="{D4B3D055-3968-5D4C-A29D-88FE83CAB4ED}" dt="2021-06-02T19:57:06.827" v="2142" actId="20577"/>
          <ac:spMkLst>
            <pc:docMk/>
            <pc:sldMk cId="4140563400" sldId="257"/>
            <ac:spMk id="2" creationId="{34C0E440-DCB6-EB44-B0AB-D909F03C1CCA}"/>
          </ac:spMkLst>
        </pc:spChg>
        <pc:spChg chg="mod">
          <ac:chgData name="Stanaway, Kathryn E" userId="86d7b8f4-6ca7-44e3-b46b-35ec7d0cb83c" providerId="ADAL" clId="{D4B3D055-3968-5D4C-A29D-88FE83CAB4ED}" dt="2021-06-02T19:57:19.271" v="2144" actId="27636"/>
          <ac:spMkLst>
            <pc:docMk/>
            <pc:sldMk cId="4140563400" sldId="257"/>
            <ac:spMk id="3" creationId="{D2EC8899-36C4-7B43-8C6A-C813B35680FA}"/>
          </ac:spMkLst>
        </pc:spChg>
      </pc:sldChg>
      <pc:sldChg chg="modSp mod delCm">
        <pc:chgData name="Stanaway, Kathryn E" userId="86d7b8f4-6ca7-44e3-b46b-35ec7d0cb83c" providerId="ADAL" clId="{D4B3D055-3968-5D4C-A29D-88FE83CAB4ED}" dt="2021-06-02T19:58:40.583" v="2150" actId="20577"/>
        <pc:sldMkLst>
          <pc:docMk/>
          <pc:sldMk cId="3180688797" sldId="258"/>
        </pc:sldMkLst>
        <pc:spChg chg="mod">
          <ac:chgData name="Stanaway, Kathryn E" userId="86d7b8f4-6ca7-44e3-b46b-35ec7d0cb83c" providerId="ADAL" clId="{D4B3D055-3968-5D4C-A29D-88FE83CAB4ED}" dt="2021-06-02T19:58:18.817" v="2146" actId="20577"/>
          <ac:spMkLst>
            <pc:docMk/>
            <pc:sldMk cId="3180688797" sldId="258"/>
            <ac:spMk id="2" creationId="{0DFB94C5-0B2B-7E47-A718-13CDBD81DA5E}"/>
          </ac:spMkLst>
        </pc:spChg>
        <pc:spChg chg="mod">
          <ac:chgData name="Stanaway, Kathryn E" userId="86d7b8f4-6ca7-44e3-b46b-35ec7d0cb83c" providerId="ADAL" clId="{D4B3D055-3968-5D4C-A29D-88FE83CAB4ED}" dt="2021-06-02T19:58:40.583" v="2150" actId="20577"/>
          <ac:spMkLst>
            <pc:docMk/>
            <pc:sldMk cId="3180688797" sldId="258"/>
            <ac:spMk id="3" creationId="{B48759BE-E5CB-F54D-9D3B-BB85581B0C6D}"/>
          </ac:spMkLst>
        </pc:spChg>
      </pc:sldChg>
      <pc:sldChg chg="modSp mod">
        <pc:chgData name="Stanaway, Kathryn E" userId="86d7b8f4-6ca7-44e3-b46b-35ec7d0cb83c" providerId="ADAL" clId="{D4B3D055-3968-5D4C-A29D-88FE83CAB4ED}" dt="2021-06-02T02:03:26.156" v="2131" actId="20577"/>
        <pc:sldMkLst>
          <pc:docMk/>
          <pc:sldMk cId="1319823764" sldId="259"/>
        </pc:sldMkLst>
        <pc:spChg chg="mod">
          <ac:chgData name="Stanaway, Kathryn E" userId="86d7b8f4-6ca7-44e3-b46b-35ec7d0cb83c" providerId="ADAL" clId="{D4B3D055-3968-5D4C-A29D-88FE83CAB4ED}" dt="2021-06-02T02:03:26.156" v="2131" actId="20577"/>
          <ac:spMkLst>
            <pc:docMk/>
            <pc:sldMk cId="1319823764" sldId="259"/>
            <ac:spMk id="3" creationId="{4D2618D9-00E1-E242-B786-C72FAA96880E}"/>
          </ac:spMkLst>
        </pc:spChg>
      </pc:sldChg>
      <pc:sldChg chg="modSp mod delCm">
        <pc:chgData name="Stanaway, Kathryn E" userId="86d7b8f4-6ca7-44e3-b46b-35ec7d0cb83c" providerId="ADAL" clId="{D4B3D055-3968-5D4C-A29D-88FE83CAB4ED}" dt="2021-06-10T17:51:47.772" v="2382" actId="1592"/>
        <pc:sldMkLst>
          <pc:docMk/>
          <pc:sldMk cId="3178090505" sldId="260"/>
        </pc:sldMkLst>
        <pc:graphicFrameChg chg="mod">
          <ac:chgData name="Stanaway, Kathryn E" userId="86d7b8f4-6ca7-44e3-b46b-35ec7d0cb83c" providerId="ADAL" clId="{D4B3D055-3968-5D4C-A29D-88FE83CAB4ED}" dt="2021-06-01T23:09:23.361" v="960" actId="1076"/>
          <ac:graphicFrameMkLst>
            <pc:docMk/>
            <pc:sldMk cId="3178090505" sldId="260"/>
            <ac:graphicFrameMk id="4" creationId="{683E87E6-4D48-5542-B228-79F2C777F0AB}"/>
          </ac:graphicFrameMkLst>
        </pc:graphicFrameChg>
      </pc:sldChg>
      <pc:sldChg chg="modSp mod">
        <pc:chgData name="Stanaway, Kathryn E" userId="86d7b8f4-6ca7-44e3-b46b-35ec7d0cb83c" providerId="ADAL" clId="{D4B3D055-3968-5D4C-A29D-88FE83CAB4ED}" dt="2021-06-02T22:33:08.037" v="2381" actId="20577"/>
        <pc:sldMkLst>
          <pc:docMk/>
          <pc:sldMk cId="1490758017" sldId="261"/>
        </pc:sldMkLst>
        <pc:spChg chg="mod">
          <ac:chgData name="Stanaway, Kathryn E" userId="86d7b8f4-6ca7-44e3-b46b-35ec7d0cb83c" providerId="ADAL" clId="{D4B3D055-3968-5D4C-A29D-88FE83CAB4ED}" dt="2021-06-02T22:33:08.037" v="2381" actId="20577"/>
          <ac:spMkLst>
            <pc:docMk/>
            <pc:sldMk cId="1490758017" sldId="261"/>
            <ac:spMk id="3" creationId="{713B777E-6B03-2C44-B36E-C9AB3CFCDA2E}"/>
          </ac:spMkLst>
        </pc:spChg>
      </pc:sldChg>
      <pc:sldChg chg="ord">
        <pc:chgData name="Stanaway, Kathryn E" userId="86d7b8f4-6ca7-44e3-b46b-35ec7d0cb83c" providerId="ADAL" clId="{D4B3D055-3968-5D4C-A29D-88FE83CAB4ED}" dt="2021-05-20T19:50:15.677" v="213" actId="20578"/>
        <pc:sldMkLst>
          <pc:docMk/>
          <pc:sldMk cId="3758262314" sldId="262"/>
        </pc:sldMkLst>
      </pc:sldChg>
      <pc:sldChg chg="modSp mod">
        <pc:chgData name="Stanaway, Kathryn E" userId="86d7b8f4-6ca7-44e3-b46b-35ec7d0cb83c" providerId="ADAL" clId="{D4B3D055-3968-5D4C-A29D-88FE83CAB4ED}" dt="2021-06-02T01:42:12.656" v="1654" actId="20577"/>
        <pc:sldMkLst>
          <pc:docMk/>
          <pc:sldMk cId="3691166947" sldId="263"/>
        </pc:sldMkLst>
        <pc:spChg chg="mod">
          <ac:chgData name="Stanaway, Kathryn E" userId="86d7b8f4-6ca7-44e3-b46b-35ec7d0cb83c" providerId="ADAL" clId="{D4B3D055-3968-5D4C-A29D-88FE83CAB4ED}" dt="2021-05-20T19:51:54.560" v="257" actId="20577"/>
          <ac:spMkLst>
            <pc:docMk/>
            <pc:sldMk cId="3691166947" sldId="263"/>
            <ac:spMk id="2" creationId="{C6738A2B-F295-6141-896D-416077EC2B66}"/>
          </ac:spMkLst>
        </pc:spChg>
        <pc:spChg chg="mod">
          <ac:chgData name="Stanaway, Kathryn E" userId="86d7b8f4-6ca7-44e3-b46b-35ec7d0cb83c" providerId="ADAL" clId="{D4B3D055-3968-5D4C-A29D-88FE83CAB4ED}" dt="2021-06-02T01:42:12.656" v="1654" actId="20577"/>
          <ac:spMkLst>
            <pc:docMk/>
            <pc:sldMk cId="3691166947" sldId="263"/>
            <ac:spMk id="3" creationId="{D664F98A-3306-E841-9AFF-60D9AE953B67}"/>
          </ac:spMkLst>
        </pc:spChg>
      </pc:sldChg>
      <pc:sldChg chg="modSp new mod">
        <pc:chgData name="Stanaway, Kathryn E" userId="86d7b8f4-6ca7-44e3-b46b-35ec7d0cb83c" providerId="ADAL" clId="{D4B3D055-3968-5D4C-A29D-88FE83CAB4ED}" dt="2021-06-02T00:03:35.523" v="1642"/>
        <pc:sldMkLst>
          <pc:docMk/>
          <pc:sldMk cId="1502740664" sldId="264"/>
        </pc:sldMkLst>
        <pc:spChg chg="mod">
          <ac:chgData name="Stanaway, Kathryn E" userId="86d7b8f4-6ca7-44e3-b46b-35ec7d0cb83c" providerId="ADAL" clId="{D4B3D055-3968-5D4C-A29D-88FE83CAB4ED}" dt="2021-06-01T20:11:07.315" v="325" actId="20577"/>
          <ac:spMkLst>
            <pc:docMk/>
            <pc:sldMk cId="1502740664" sldId="264"/>
            <ac:spMk id="2" creationId="{3592159F-EAF1-7044-9817-7FC6F1E72202}"/>
          </ac:spMkLst>
        </pc:spChg>
        <pc:spChg chg="mod">
          <ac:chgData name="Stanaway, Kathryn E" userId="86d7b8f4-6ca7-44e3-b46b-35ec7d0cb83c" providerId="ADAL" clId="{D4B3D055-3968-5D4C-A29D-88FE83CAB4ED}" dt="2021-06-02T00:03:35.523" v="1642"/>
          <ac:spMkLst>
            <pc:docMk/>
            <pc:sldMk cId="1502740664" sldId="264"/>
            <ac:spMk id="3" creationId="{80436DB7-B8A3-2541-AD3F-A849873A1919}"/>
          </ac:spMkLst>
        </pc:spChg>
      </pc:sldChg>
      <pc:sldChg chg="addSp delSp modSp new mod">
        <pc:chgData name="Stanaway, Kathryn E" userId="86d7b8f4-6ca7-44e3-b46b-35ec7d0cb83c" providerId="ADAL" clId="{D4B3D055-3968-5D4C-A29D-88FE83CAB4ED}" dt="2021-06-02T02:01:46.373" v="2126" actId="255"/>
        <pc:sldMkLst>
          <pc:docMk/>
          <pc:sldMk cId="1581670132" sldId="265"/>
        </pc:sldMkLst>
        <pc:spChg chg="mod">
          <ac:chgData name="Stanaway, Kathryn E" userId="86d7b8f4-6ca7-44e3-b46b-35ec7d0cb83c" providerId="ADAL" clId="{D4B3D055-3968-5D4C-A29D-88FE83CAB4ED}" dt="2021-06-01T20:57:58.309" v="815" actId="20577"/>
          <ac:spMkLst>
            <pc:docMk/>
            <pc:sldMk cId="1581670132" sldId="265"/>
            <ac:spMk id="2" creationId="{BE0FBBEF-8739-824A-BF13-8E188CB2AF10}"/>
          </ac:spMkLst>
        </pc:spChg>
        <pc:spChg chg="del mod">
          <ac:chgData name="Stanaway, Kathryn E" userId="86d7b8f4-6ca7-44e3-b46b-35ec7d0cb83c" providerId="ADAL" clId="{D4B3D055-3968-5D4C-A29D-88FE83CAB4ED}" dt="2021-06-02T01:54:51.509" v="1657" actId="3680"/>
          <ac:spMkLst>
            <pc:docMk/>
            <pc:sldMk cId="1581670132" sldId="265"/>
            <ac:spMk id="3" creationId="{F4D67199-D5CA-C549-9A76-949EB24FF83B}"/>
          </ac:spMkLst>
        </pc:spChg>
        <pc:graphicFrameChg chg="add mod ord modGraphic">
          <ac:chgData name="Stanaway, Kathryn E" userId="86d7b8f4-6ca7-44e3-b46b-35ec7d0cb83c" providerId="ADAL" clId="{D4B3D055-3968-5D4C-A29D-88FE83CAB4ED}" dt="2021-06-02T02:01:46.373" v="2126" actId="255"/>
          <ac:graphicFrameMkLst>
            <pc:docMk/>
            <pc:sldMk cId="1581670132" sldId="265"/>
            <ac:graphicFrameMk id="4" creationId="{4C951F8D-49A3-DB44-BA81-C7FBB1B27942}"/>
          </ac:graphicFrameMkLst>
        </pc:graphicFrameChg>
      </pc:sldChg>
      <pc:sldChg chg="modSp new mod">
        <pc:chgData name="Stanaway, Kathryn E" userId="86d7b8f4-6ca7-44e3-b46b-35ec7d0cb83c" providerId="ADAL" clId="{D4B3D055-3968-5D4C-A29D-88FE83CAB4ED}" dt="2021-06-02T20:51:33.758" v="2362" actId="20577"/>
        <pc:sldMkLst>
          <pc:docMk/>
          <pc:sldMk cId="2824185944" sldId="266"/>
        </pc:sldMkLst>
        <pc:spChg chg="mod">
          <ac:chgData name="Stanaway, Kathryn E" userId="86d7b8f4-6ca7-44e3-b46b-35ec7d0cb83c" providerId="ADAL" clId="{D4B3D055-3968-5D4C-A29D-88FE83CAB4ED}" dt="2021-06-02T20:00:43.141" v="2153" actId="14100"/>
          <ac:spMkLst>
            <pc:docMk/>
            <pc:sldMk cId="2824185944" sldId="266"/>
            <ac:spMk id="2" creationId="{A6401009-9A1D-0449-8A05-B0B46D201725}"/>
          </ac:spMkLst>
        </pc:spChg>
        <pc:spChg chg="mod">
          <ac:chgData name="Stanaway, Kathryn E" userId="86d7b8f4-6ca7-44e3-b46b-35ec7d0cb83c" providerId="ADAL" clId="{D4B3D055-3968-5D4C-A29D-88FE83CAB4ED}" dt="2021-06-02T20:51:33.758" v="2362" actId="20577"/>
          <ac:spMkLst>
            <pc:docMk/>
            <pc:sldMk cId="2824185944" sldId="266"/>
            <ac:spMk id="3" creationId="{B7471E5B-5D43-F24A-A357-4025984D92AB}"/>
          </ac:spMkLst>
        </pc:spChg>
      </pc:sldChg>
    </pc:docChg>
  </pc:docChgLst>
  <pc:docChgLst>
    <pc:chgData name="Stanaway, Kathryn E" userId="S::kathryn.e.stanaway@hawaii.gov::86d7b8f4-6ca7-44e3-b46b-35ec7d0cb83c" providerId="AD" clId="Web-{EC5AC79F-2083-B000-DC66-389769C76763}"/>
    <pc:docChg chg="modSld">
      <pc:chgData name="Stanaway, Kathryn E" userId="S::kathryn.e.stanaway@hawaii.gov::86d7b8f4-6ca7-44e3-b46b-35ec7d0cb83c" providerId="AD" clId="Web-{EC5AC79F-2083-B000-DC66-389769C76763}" dt="2021-05-13T02:16:40.156" v="0" actId="20577"/>
      <pc:docMkLst>
        <pc:docMk/>
      </pc:docMkLst>
      <pc:sldChg chg="modSp">
        <pc:chgData name="Stanaway, Kathryn E" userId="S::kathryn.e.stanaway@hawaii.gov::86d7b8f4-6ca7-44e3-b46b-35ec7d0cb83c" providerId="AD" clId="Web-{EC5AC79F-2083-B000-DC66-389769C76763}" dt="2021-05-13T02:16:40.156" v="0" actId="20577"/>
        <pc:sldMkLst>
          <pc:docMk/>
          <pc:sldMk cId="4140563400" sldId="257"/>
        </pc:sldMkLst>
        <pc:spChg chg="mod">
          <ac:chgData name="Stanaway, Kathryn E" userId="S::kathryn.e.stanaway@hawaii.gov::86d7b8f4-6ca7-44e3-b46b-35ec7d0cb83c" providerId="AD" clId="Web-{EC5AC79F-2083-B000-DC66-389769C76763}" dt="2021-05-13T02:16:40.156" v="0" actId="20577"/>
          <ac:spMkLst>
            <pc:docMk/>
            <pc:sldMk cId="4140563400" sldId="257"/>
            <ac:spMk id="3" creationId="{D2EC8899-36C4-7B43-8C6A-C813B35680FA}"/>
          </ac:spMkLst>
        </pc:spChg>
      </pc:sldChg>
    </pc:docChg>
  </pc:docChgLst>
  <pc:docChgLst>
    <pc:chgData name="Zoll, Marigold S" userId="S::marigold.s.zoll@hawaii.gov::0d8dbb1e-8944-4b2e-ad21-9074a3966dee" providerId="AD" clId="Web-{79F6C89F-3024-C000-38E6-535346FDF7CF}"/>
    <pc:docChg chg="modSld sldOrd">
      <pc:chgData name="Zoll, Marigold S" userId="S::marigold.s.zoll@hawaii.gov::0d8dbb1e-8944-4b2e-ad21-9074a3966dee" providerId="AD" clId="Web-{79F6C89F-3024-C000-38E6-535346FDF7CF}" dt="2021-05-18T02:20:58.207" v="6"/>
      <pc:docMkLst>
        <pc:docMk/>
      </pc:docMkLst>
      <pc:sldChg chg="addCm">
        <pc:chgData name="Zoll, Marigold S" userId="S::marigold.s.zoll@hawaii.gov::0d8dbb1e-8944-4b2e-ad21-9074a3966dee" providerId="AD" clId="Web-{79F6C89F-3024-C000-38E6-535346FDF7CF}" dt="2021-05-18T02:15:21.717" v="4"/>
        <pc:sldMkLst>
          <pc:docMk/>
          <pc:sldMk cId="3180688797" sldId="258"/>
        </pc:sldMkLst>
      </pc:sldChg>
      <pc:sldChg chg="modSp addCm">
        <pc:chgData name="Zoll, Marigold S" userId="S::marigold.s.zoll@hawaii.gov::0d8dbb1e-8944-4b2e-ad21-9074a3966dee" providerId="AD" clId="Web-{79F6C89F-3024-C000-38E6-535346FDF7CF}" dt="2021-05-18T02:20:58.207" v="6"/>
        <pc:sldMkLst>
          <pc:docMk/>
          <pc:sldMk cId="3178090505" sldId="260"/>
        </pc:sldMkLst>
        <pc:spChg chg="mod">
          <ac:chgData name="Zoll, Marigold S" userId="S::marigold.s.zoll@hawaii.gov::0d8dbb1e-8944-4b2e-ad21-9074a3966dee" providerId="AD" clId="Web-{79F6C89F-3024-C000-38E6-535346FDF7CF}" dt="2021-05-18T02:09:50.743" v="0" actId="1076"/>
          <ac:spMkLst>
            <pc:docMk/>
            <pc:sldMk cId="3178090505" sldId="260"/>
            <ac:spMk id="5" creationId="{AB24A300-4555-994B-BBF4-0F715BAE6519}"/>
          </ac:spMkLst>
        </pc:spChg>
        <pc:graphicFrameChg chg="mod">
          <ac:chgData name="Zoll, Marigold S" userId="S::marigold.s.zoll@hawaii.gov::0d8dbb1e-8944-4b2e-ad21-9074a3966dee" providerId="AD" clId="Web-{79F6C89F-3024-C000-38E6-535346FDF7CF}" dt="2021-05-18T02:10:10.775" v="1" actId="1076"/>
          <ac:graphicFrameMkLst>
            <pc:docMk/>
            <pc:sldMk cId="3178090505" sldId="260"/>
            <ac:graphicFrameMk id="4" creationId="{683E87E6-4D48-5542-B228-79F2C777F0AB}"/>
          </ac:graphicFrameMkLst>
        </pc:graphicFrameChg>
      </pc:sldChg>
      <pc:sldChg chg="addCm">
        <pc:chgData name="Zoll, Marigold S" userId="S::marigold.s.zoll@hawaii.gov::0d8dbb1e-8944-4b2e-ad21-9074a3966dee" providerId="AD" clId="Web-{79F6C89F-3024-C000-38E6-535346FDF7CF}" dt="2021-05-18T02:17:53.094" v="5"/>
        <pc:sldMkLst>
          <pc:docMk/>
          <pc:sldMk cId="1490758017" sldId="261"/>
        </pc:sldMkLst>
      </pc:sldChg>
      <pc:sldChg chg="ord">
        <pc:chgData name="Zoll, Marigold S" userId="S::marigold.s.zoll@hawaii.gov::0d8dbb1e-8944-4b2e-ad21-9074a3966dee" providerId="AD" clId="Web-{79F6C89F-3024-C000-38E6-535346FDF7CF}" dt="2021-05-18T02:11:08.400" v="2"/>
        <pc:sldMkLst>
          <pc:docMk/>
          <pc:sldMk cId="3691166947" sldId="263"/>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6/10/21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6/10/21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6/10/21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6/10/21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5059C3-6A89-4494-99FF-5A4D6FFD50EB}" type="datetimeFigureOut">
              <a:rPr lang="en-US" dirty="0"/>
              <a:t>6/10/21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6/10/21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6/10/21</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6/10/21</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6/10/21</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D525BB-DA17-4BA0-B3C8-3AC3ABC827E6}" type="datetimeFigureOut">
              <a:rPr lang="en-US" dirty="0"/>
              <a:t>6/10/21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6C4C9A-3960-41CF-A4E9-2A8FB932454B}" type="datetimeFigureOut">
              <a:rPr lang="en-US" dirty="0"/>
              <a:t>6/10/21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6/10/21</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F9C9D-5262-D449-B552-E4A94B44FE2F}"/>
              </a:ext>
            </a:extLst>
          </p:cNvPr>
          <p:cNvSpPr>
            <a:spLocks noGrp="1"/>
          </p:cNvSpPr>
          <p:nvPr>
            <p:ph type="ctrTitle"/>
          </p:nvPr>
        </p:nvSpPr>
        <p:spPr>
          <a:xfrm>
            <a:off x="2282573" y="1276107"/>
            <a:ext cx="5941883" cy="2879205"/>
          </a:xfrm>
        </p:spPr>
        <p:txBody>
          <a:bodyPr>
            <a:noAutofit/>
          </a:bodyPr>
          <a:lstStyle/>
          <a:p>
            <a:pPr algn="ctr"/>
            <a:r>
              <a:rPr lang="en-US" sz="4000" dirty="0"/>
              <a:t>DOFAW’s Civil Resource Violation System (CRVS) Administrative Sanctions Schedule Guidelines</a:t>
            </a:r>
          </a:p>
        </p:txBody>
      </p:sp>
      <p:sp>
        <p:nvSpPr>
          <p:cNvPr id="3" name="Subtitle 2">
            <a:extLst>
              <a:ext uri="{FF2B5EF4-FFF2-40B4-BE49-F238E27FC236}">
                <a16:creationId xmlns:a16="http://schemas.microsoft.com/office/drawing/2014/main" id="{48180982-B857-3C47-83C3-867F9D3BF0F4}"/>
              </a:ext>
            </a:extLst>
          </p:cNvPr>
          <p:cNvSpPr>
            <a:spLocks noGrp="1"/>
          </p:cNvSpPr>
          <p:nvPr>
            <p:ph type="subTitle" idx="1"/>
          </p:nvPr>
        </p:nvSpPr>
        <p:spPr>
          <a:xfrm>
            <a:off x="2494482" y="3961394"/>
            <a:ext cx="5518066" cy="1160213"/>
          </a:xfrm>
        </p:spPr>
        <p:txBody>
          <a:bodyPr>
            <a:normAutofit/>
          </a:bodyPr>
          <a:lstStyle/>
          <a:p>
            <a:r>
              <a:rPr lang="en-US" dirty="0"/>
              <a:t>Briefing to the Board of Land and Natural Resources</a:t>
            </a:r>
          </a:p>
          <a:p>
            <a:r>
              <a:rPr lang="en-US" dirty="0"/>
              <a:t>June 10, 2021</a:t>
            </a:r>
          </a:p>
        </p:txBody>
      </p:sp>
      <p:pic>
        <p:nvPicPr>
          <p:cNvPr id="4" name="Picture 3">
            <a:extLst>
              <a:ext uri="{FF2B5EF4-FFF2-40B4-BE49-F238E27FC236}">
                <a16:creationId xmlns:a16="http://schemas.microsoft.com/office/drawing/2014/main" id="{6340ABF2-D956-A743-9893-3A86C253A8FE}"/>
              </a:ext>
            </a:extLst>
          </p:cNvPr>
          <p:cNvPicPr>
            <a:picLocks noChangeAspect="1"/>
          </p:cNvPicPr>
          <p:nvPr/>
        </p:nvPicPr>
        <p:blipFill>
          <a:blip r:embed="rId2"/>
          <a:stretch>
            <a:fillRect/>
          </a:stretch>
        </p:blipFill>
        <p:spPr>
          <a:xfrm>
            <a:off x="10044112" y="5134048"/>
            <a:ext cx="1473199" cy="1495352"/>
          </a:xfrm>
          <a:prstGeom prst="rect">
            <a:avLst/>
          </a:prstGeom>
        </p:spPr>
      </p:pic>
    </p:spTree>
    <p:extLst>
      <p:ext uri="{BB962C8B-B14F-4D97-AF65-F5344CB8AC3E}">
        <p14:creationId xmlns:p14="http://schemas.microsoft.com/office/powerpoint/2010/main" val="3614957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CC3D9-2D98-8742-B1F9-AC13CF9AD5BB}"/>
              </a:ext>
            </a:extLst>
          </p:cNvPr>
          <p:cNvSpPr>
            <a:spLocks noGrp="1"/>
          </p:cNvSpPr>
          <p:nvPr>
            <p:ph type="title"/>
          </p:nvPr>
        </p:nvSpPr>
        <p:spPr/>
        <p:txBody>
          <a:bodyPr/>
          <a:lstStyle/>
          <a:p>
            <a:r>
              <a:rPr lang="en-US" dirty="0"/>
              <a:t>What is DOCARE’s Role in Enforcement of DOFAW’s Guidelines?</a:t>
            </a:r>
          </a:p>
        </p:txBody>
      </p:sp>
      <p:sp>
        <p:nvSpPr>
          <p:cNvPr id="3" name="Content Placeholder 2">
            <a:extLst>
              <a:ext uri="{FF2B5EF4-FFF2-40B4-BE49-F238E27FC236}">
                <a16:creationId xmlns:a16="http://schemas.microsoft.com/office/drawing/2014/main" id="{713B777E-6B03-2C44-B36E-C9AB3CFCDA2E}"/>
              </a:ext>
            </a:extLst>
          </p:cNvPr>
          <p:cNvSpPr>
            <a:spLocks noGrp="1"/>
          </p:cNvSpPr>
          <p:nvPr>
            <p:ph idx="1"/>
          </p:nvPr>
        </p:nvSpPr>
        <p:spPr/>
        <p:txBody>
          <a:bodyPr/>
          <a:lstStyle/>
          <a:p>
            <a:pPr marL="457200" indent="-457200">
              <a:buFont typeface="+mj-lt"/>
              <a:buAutoNum type="arabicPeriod"/>
            </a:pPr>
            <a:r>
              <a:rPr lang="en-US" dirty="0"/>
              <a:t>Officers use their discretion when issuing administrative or criminal citations for a violation </a:t>
            </a:r>
            <a:r>
              <a:rPr lang="en-US"/>
              <a:t>in the field.</a:t>
            </a:r>
            <a:endParaRPr lang="en-US" dirty="0"/>
          </a:p>
          <a:p>
            <a:pPr marL="457200" indent="-457200">
              <a:buFont typeface="+mj-lt"/>
              <a:buAutoNum type="arabicPeriod"/>
            </a:pPr>
            <a:r>
              <a:rPr lang="en-US" dirty="0"/>
              <a:t>Officers may issue administrative citations in Categories 1, 2, 3, 4, and 6.</a:t>
            </a:r>
          </a:p>
          <a:p>
            <a:pPr marL="457200" indent="-457200">
              <a:buFont typeface="+mj-lt"/>
              <a:buAutoNum type="arabicPeriod"/>
            </a:pPr>
            <a:r>
              <a:rPr lang="en-US" dirty="0"/>
              <a:t>DOCARE would have a smaller roll-out with a select set of administrative rules and statutes and 1 to 2 officers in each district would have authority to issue administrative citations.</a:t>
            </a:r>
          </a:p>
          <a:p>
            <a:pPr marL="457200" indent="-457200">
              <a:buFont typeface="+mj-lt"/>
              <a:buAutoNum type="arabicPeriod"/>
            </a:pPr>
            <a:r>
              <a:rPr lang="en-US" dirty="0"/>
              <a:t>DOFAW is working with a vendor to develop ticket books.</a:t>
            </a:r>
          </a:p>
        </p:txBody>
      </p:sp>
    </p:spTree>
    <p:extLst>
      <p:ext uri="{BB962C8B-B14F-4D97-AF65-F5344CB8AC3E}">
        <p14:creationId xmlns:p14="http://schemas.microsoft.com/office/powerpoint/2010/main" val="1490758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38A2B-F295-6141-896D-416077EC2B66}"/>
              </a:ext>
            </a:extLst>
          </p:cNvPr>
          <p:cNvSpPr>
            <a:spLocks noGrp="1"/>
          </p:cNvSpPr>
          <p:nvPr>
            <p:ph type="title"/>
          </p:nvPr>
        </p:nvSpPr>
        <p:spPr/>
        <p:txBody>
          <a:bodyPr>
            <a:normAutofit fontScale="90000"/>
          </a:bodyPr>
          <a:lstStyle/>
          <a:p>
            <a:r>
              <a:rPr lang="en-US" dirty="0"/>
              <a:t>What are DOFAW’s next steps if DOFAW’s Guidelines are approved by the Board,?</a:t>
            </a:r>
          </a:p>
        </p:txBody>
      </p:sp>
      <p:sp>
        <p:nvSpPr>
          <p:cNvPr id="3" name="Content Placeholder 2">
            <a:extLst>
              <a:ext uri="{FF2B5EF4-FFF2-40B4-BE49-F238E27FC236}">
                <a16:creationId xmlns:a16="http://schemas.microsoft.com/office/drawing/2014/main" id="{D664F98A-3306-E841-9AFF-60D9AE953B67}"/>
              </a:ext>
            </a:extLst>
          </p:cNvPr>
          <p:cNvSpPr>
            <a:spLocks noGrp="1"/>
          </p:cNvSpPr>
          <p:nvPr>
            <p:ph idx="1"/>
          </p:nvPr>
        </p:nvSpPr>
        <p:spPr/>
        <p:txBody>
          <a:bodyPr/>
          <a:lstStyle/>
          <a:p>
            <a:pPr marL="457200" indent="-457200">
              <a:buFont typeface="+mj-lt"/>
              <a:buAutoNum type="arabicPeriod"/>
            </a:pPr>
            <a:r>
              <a:rPr lang="en-US" dirty="0"/>
              <a:t>Finalize roll-out strategy with DOCARE.</a:t>
            </a:r>
          </a:p>
          <a:p>
            <a:pPr marL="457200" indent="-457200">
              <a:buFont typeface="+mj-lt"/>
              <a:buAutoNum type="arabicPeriod"/>
            </a:pPr>
            <a:r>
              <a:rPr lang="en-US" dirty="0"/>
              <a:t>Finalize solution to linking CODY and APO databases.</a:t>
            </a:r>
          </a:p>
          <a:p>
            <a:pPr marL="457200" indent="-457200">
              <a:buFont typeface="+mj-lt"/>
              <a:buAutoNum type="arabicPeriod"/>
            </a:pPr>
            <a:r>
              <a:rPr lang="en-US" dirty="0"/>
              <a:t>Send the Guidelines to the Prosecutor’s Office and Environmental Courts</a:t>
            </a:r>
          </a:p>
          <a:p>
            <a:pPr marL="457200" indent="-457200">
              <a:buFont typeface="+mj-lt"/>
              <a:buAutoNum type="arabicPeriod"/>
            </a:pPr>
            <a:r>
              <a:rPr lang="en-US" dirty="0"/>
              <a:t>Training for DOFAW staff.</a:t>
            </a:r>
          </a:p>
        </p:txBody>
      </p:sp>
    </p:spTree>
    <p:extLst>
      <p:ext uri="{BB962C8B-B14F-4D97-AF65-F5344CB8AC3E}">
        <p14:creationId xmlns:p14="http://schemas.microsoft.com/office/powerpoint/2010/main" val="3691166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2159F-EAF1-7044-9817-7FC6F1E72202}"/>
              </a:ext>
            </a:extLst>
          </p:cNvPr>
          <p:cNvSpPr>
            <a:spLocks noGrp="1"/>
          </p:cNvSpPr>
          <p:nvPr>
            <p:ph type="title"/>
          </p:nvPr>
        </p:nvSpPr>
        <p:spPr/>
        <p:txBody>
          <a:bodyPr/>
          <a:lstStyle/>
          <a:p>
            <a:r>
              <a:rPr lang="en-US" dirty="0"/>
              <a:t>What is DLNR’s Civil Resource Violation System (CRVS)?</a:t>
            </a:r>
          </a:p>
        </p:txBody>
      </p:sp>
      <p:sp>
        <p:nvSpPr>
          <p:cNvPr id="3" name="Content Placeholder 2">
            <a:extLst>
              <a:ext uri="{FF2B5EF4-FFF2-40B4-BE49-F238E27FC236}">
                <a16:creationId xmlns:a16="http://schemas.microsoft.com/office/drawing/2014/main" id="{80436DB7-B8A3-2541-AD3F-A849873A1919}"/>
              </a:ext>
            </a:extLst>
          </p:cNvPr>
          <p:cNvSpPr>
            <a:spLocks noGrp="1"/>
          </p:cNvSpPr>
          <p:nvPr>
            <p:ph idx="1"/>
          </p:nvPr>
        </p:nvSpPr>
        <p:spPr/>
        <p:txBody>
          <a:bodyPr/>
          <a:lstStyle/>
          <a:p>
            <a:pPr marL="457200" indent="-457200">
              <a:buFont typeface="+mj-lt"/>
              <a:buAutoNum type="arabicPeriod"/>
            </a:pPr>
            <a:r>
              <a:rPr lang="en-US" dirty="0"/>
              <a:t>Established by Act 142 in 2004 and codified in Chapter 199D, HRS.</a:t>
            </a:r>
          </a:p>
          <a:p>
            <a:pPr marL="457200" indent="-457200">
              <a:buFont typeface="+mj-lt"/>
              <a:buAutoNum type="arabicPeriod"/>
            </a:pPr>
            <a:r>
              <a:rPr lang="en-US" dirty="0"/>
              <a:t>The Department adopted administrative rules for CRVS in 2009 codified in HAR §§ 13-1-51 to 72.</a:t>
            </a:r>
          </a:p>
          <a:p>
            <a:pPr marL="457200" indent="-457200">
              <a:buFont typeface="+mj-lt"/>
              <a:buAutoNum type="arabicPeriod"/>
            </a:pPr>
            <a:r>
              <a:rPr lang="en-US" dirty="0"/>
              <a:t>The purpose of CRVS is “to process violations of departmental regulations for which administrative penalties have been authorized by law or rules adopted thereunder.” HRS § 199D-1(a).</a:t>
            </a:r>
          </a:p>
        </p:txBody>
      </p:sp>
    </p:spTree>
    <p:extLst>
      <p:ext uri="{BB962C8B-B14F-4D97-AF65-F5344CB8AC3E}">
        <p14:creationId xmlns:p14="http://schemas.microsoft.com/office/powerpoint/2010/main" val="1502740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0E440-DCB6-EB44-B0AB-D909F03C1CCA}"/>
              </a:ext>
            </a:extLst>
          </p:cNvPr>
          <p:cNvSpPr>
            <a:spLocks noGrp="1"/>
          </p:cNvSpPr>
          <p:nvPr>
            <p:ph type="title"/>
          </p:nvPr>
        </p:nvSpPr>
        <p:spPr/>
        <p:txBody>
          <a:bodyPr>
            <a:normAutofit fontScale="90000"/>
          </a:bodyPr>
          <a:lstStyle/>
          <a:p>
            <a:r>
              <a:rPr lang="en-US" dirty="0"/>
              <a:t>Why is DOFAW adding to DLNR’s Civil Resource Violation System (CRVS) Administrative Sanctions Schedule Guidelines?</a:t>
            </a:r>
          </a:p>
        </p:txBody>
      </p:sp>
      <p:sp>
        <p:nvSpPr>
          <p:cNvPr id="3" name="Content Placeholder 2">
            <a:extLst>
              <a:ext uri="{FF2B5EF4-FFF2-40B4-BE49-F238E27FC236}">
                <a16:creationId xmlns:a16="http://schemas.microsoft.com/office/drawing/2014/main" id="{D2EC8899-36C4-7B43-8C6A-C813B35680FA}"/>
              </a:ext>
            </a:extLst>
          </p:cNvPr>
          <p:cNvSpPr>
            <a:spLocks noGrp="1"/>
          </p:cNvSpPr>
          <p:nvPr>
            <p:ph idx="1"/>
          </p:nvPr>
        </p:nvSpPr>
        <p:spPr>
          <a:xfrm>
            <a:off x="2773599" y="2586788"/>
            <a:ext cx="7796540" cy="3463155"/>
          </a:xfrm>
        </p:spPr>
        <p:txBody>
          <a:bodyPr>
            <a:normAutofit fontScale="92500" lnSpcReduction="10000"/>
          </a:bodyPr>
          <a:lstStyle/>
          <a:p>
            <a:pPr marL="457200" indent="-457200">
              <a:buFont typeface="+mj-lt"/>
              <a:buAutoNum type="arabicPeriod"/>
            </a:pPr>
            <a:r>
              <a:rPr lang="en-US" dirty="0"/>
              <a:t>To expand the scope to cover many forestry and wildlife infractions.</a:t>
            </a:r>
          </a:p>
          <a:p>
            <a:pPr marL="457200" indent="-457200">
              <a:buFont typeface="+mj-lt"/>
              <a:buAutoNum type="arabicPeriod"/>
            </a:pPr>
            <a:r>
              <a:rPr lang="en-US" dirty="0"/>
              <a:t>Offer guidance to DOCARE and APO with respect to what violations are included and the maximum administrative fines applicable for first offense and repeat offenders.</a:t>
            </a:r>
          </a:p>
          <a:p>
            <a:pPr marL="457200" indent="-457200">
              <a:buFont typeface="+mj-lt"/>
              <a:buAutoNum type="arabicPeriod"/>
            </a:pPr>
            <a:r>
              <a:rPr lang="en-US" dirty="0"/>
              <a:t>Retain the option to prosecute violators through the criminal system or board action when appropriate. Hawai’i’s Environmental Courts would then be more likely to hear the more egregious forestry and wildlife criminal cases. </a:t>
            </a:r>
          </a:p>
        </p:txBody>
      </p:sp>
    </p:spTree>
    <p:extLst>
      <p:ext uri="{BB962C8B-B14F-4D97-AF65-F5344CB8AC3E}">
        <p14:creationId xmlns:p14="http://schemas.microsoft.com/office/powerpoint/2010/main" val="4140563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FBBEF-8739-824A-BF13-8E188CB2AF10}"/>
              </a:ext>
            </a:extLst>
          </p:cNvPr>
          <p:cNvSpPr>
            <a:spLocks noGrp="1"/>
          </p:cNvSpPr>
          <p:nvPr>
            <p:ph type="title"/>
          </p:nvPr>
        </p:nvSpPr>
        <p:spPr/>
        <p:txBody>
          <a:bodyPr>
            <a:normAutofit fontScale="90000"/>
          </a:bodyPr>
          <a:lstStyle/>
          <a:p>
            <a:r>
              <a:rPr lang="en-US" dirty="0"/>
              <a:t>Statutory Authority for Administrative Penalties applied to DOFAW’s Guidelines</a:t>
            </a:r>
          </a:p>
        </p:txBody>
      </p:sp>
      <p:graphicFrame>
        <p:nvGraphicFramePr>
          <p:cNvPr id="4" name="Table 4">
            <a:extLst>
              <a:ext uri="{FF2B5EF4-FFF2-40B4-BE49-F238E27FC236}">
                <a16:creationId xmlns:a16="http://schemas.microsoft.com/office/drawing/2014/main" id="{4C951F8D-49A3-DB44-BA81-C7FBB1B27942}"/>
              </a:ext>
            </a:extLst>
          </p:cNvPr>
          <p:cNvGraphicFramePr>
            <a:graphicFrameLocks noGrp="1"/>
          </p:cNvGraphicFramePr>
          <p:nvPr>
            <p:ph idx="1"/>
            <p:extLst>
              <p:ext uri="{D42A27DB-BD31-4B8C-83A1-F6EECF244321}">
                <p14:modId xmlns:p14="http://schemas.microsoft.com/office/powerpoint/2010/main" val="1400949946"/>
              </p:ext>
            </p:extLst>
          </p:nvPr>
        </p:nvGraphicFramePr>
        <p:xfrm>
          <a:off x="2244436" y="2052637"/>
          <a:ext cx="8790709" cy="4381834"/>
        </p:xfrm>
        <a:graphic>
          <a:graphicData uri="http://schemas.openxmlformats.org/drawingml/2006/table">
            <a:tbl>
              <a:tblPr firstRow="1" bandRow="1">
                <a:tableStyleId>{5C22544A-7EE6-4342-B048-85BDC9FD1C3A}</a:tableStyleId>
              </a:tblPr>
              <a:tblGrid>
                <a:gridCol w="1330037">
                  <a:extLst>
                    <a:ext uri="{9D8B030D-6E8A-4147-A177-3AD203B41FA5}">
                      <a16:colId xmlns:a16="http://schemas.microsoft.com/office/drawing/2014/main" val="1732841537"/>
                    </a:ext>
                  </a:extLst>
                </a:gridCol>
                <a:gridCol w="1620982">
                  <a:extLst>
                    <a:ext uri="{9D8B030D-6E8A-4147-A177-3AD203B41FA5}">
                      <a16:colId xmlns:a16="http://schemas.microsoft.com/office/drawing/2014/main" val="1172260199"/>
                    </a:ext>
                  </a:extLst>
                </a:gridCol>
                <a:gridCol w="1870363">
                  <a:extLst>
                    <a:ext uri="{9D8B030D-6E8A-4147-A177-3AD203B41FA5}">
                      <a16:colId xmlns:a16="http://schemas.microsoft.com/office/drawing/2014/main" val="86578912"/>
                    </a:ext>
                  </a:extLst>
                </a:gridCol>
                <a:gridCol w="1723244">
                  <a:extLst>
                    <a:ext uri="{9D8B030D-6E8A-4147-A177-3AD203B41FA5}">
                      <a16:colId xmlns:a16="http://schemas.microsoft.com/office/drawing/2014/main" val="3861299034"/>
                    </a:ext>
                  </a:extLst>
                </a:gridCol>
                <a:gridCol w="2246083">
                  <a:extLst>
                    <a:ext uri="{9D8B030D-6E8A-4147-A177-3AD203B41FA5}">
                      <a16:colId xmlns:a16="http://schemas.microsoft.com/office/drawing/2014/main" val="2007067814"/>
                    </a:ext>
                  </a:extLst>
                </a:gridCol>
              </a:tblGrid>
              <a:tr h="578905">
                <a:tc>
                  <a:txBody>
                    <a:bodyPr/>
                    <a:lstStyle/>
                    <a:p>
                      <a:r>
                        <a:rPr lang="en-US" sz="1400" dirty="0"/>
                        <a:t>Statute</a:t>
                      </a:r>
                    </a:p>
                  </a:txBody>
                  <a:tcPr/>
                </a:tc>
                <a:tc>
                  <a:txBody>
                    <a:bodyPr/>
                    <a:lstStyle/>
                    <a:p>
                      <a:r>
                        <a:rPr lang="en-US" sz="1400" dirty="0"/>
                        <a:t>Max. fine for first violation</a:t>
                      </a:r>
                    </a:p>
                  </a:txBody>
                  <a:tcPr/>
                </a:tc>
                <a:tc>
                  <a:txBody>
                    <a:bodyPr/>
                    <a:lstStyle/>
                    <a:p>
                      <a:r>
                        <a:rPr lang="en-US" sz="1400" dirty="0"/>
                        <a:t>Max. fine for second violation</a:t>
                      </a:r>
                    </a:p>
                  </a:txBody>
                  <a:tcPr/>
                </a:tc>
                <a:tc>
                  <a:txBody>
                    <a:bodyPr/>
                    <a:lstStyle/>
                    <a:p>
                      <a:r>
                        <a:rPr lang="en-US" sz="1400" dirty="0"/>
                        <a:t>Max fine for third violation</a:t>
                      </a:r>
                    </a:p>
                  </a:txBody>
                  <a:tcPr/>
                </a:tc>
                <a:tc>
                  <a:txBody>
                    <a:bodyPr/>
                    <a:lstStyle/>
                    <a:p>
                      <a:r>
                        <a:rPr lang="en-US" sz="1400" dirty="0"/>
                        <a:t>Applies to</a:t>
                      </a:r>
                    </a:p>
                  </a:txBody>
                  <a:tcPr/>
                </a:tc>
                <a:extLst>
                  <a:ext uri="{0D108BD9-81ED-4DB2-BD59-A6C34878D82A}">
                    <a16:rowId xmlns:a16="http://schemas.microsoft.com/office/drawing/2014/main" val="2637109321"/>
                  </a:ext>
                </a:extLst>
              </a:tr>
              <a:tr h="1075109">
                <a:tc>
                  <a:txBody>
                    <a:bodyPr/>
                    <a:lstStyle/>
                    <a:p>
                      <a:r>
                        <a:rPr lang="en-US" sz="1400" kern="1200" dirty="0">
                          <a:solidFill>
                            <a:schemeClr val="dk1"/>
                          </a:solidFill>
                          <a:effectLst/>
                          <a:latin typeface="+mn-lt"/>
                          <a:ea typeface="+mn-ea"/>
                          <a:cs typeface="+mn-cs"/>
                        </a:rPr>
                        <a:t>HRS § 183-5(b) </a:t>
                      </a:r>
                      <a:endParaRPr lang="en-US" sz="1400" dirty="0"/>
                    </a:p>
                  </a:txBody>
                  <a:tcPr/>
                </a:tc>
                <a:tc>
                  <a:txBody>
                    <a:bodyPr/>
                    <a:lstStyle/>
                    <a:p>
                      <a:r>
                        <a:rPr lang="en-US" sz="1400" dirty="0"/>
                        <a:t>$2,500</a:t>
                      </a:r>
                    </a:p>
                  </a:txBody>
                  <a:tcPr/>
                </a:tc>
                <a:tc>
                  <a:txBody>
                    <a:bodyPr/>
                    <a:lstStyle/>
                    <a:p>
                      <a:r>
                        <a:rPr lang="en-US" sz="1400" dirty="0"/>
                        <a:t>$5,000</a:t>
                      </a:r>
                    </a:p>
                  </a:txBody>
                  <a:tcPr/>
                </a:tc>
                <a:tc>
                  <a:txBody>
                    <a:bodyPr/>
                    <a:lstStyle/>
                    <a:p>
                      <a:r>
                        <a:rPr lang="en-US" sz="1400" dirty="0"/>
                        <a:t>$10,000</a:t>
                      </a:r>
                    </a:p>
                  </a:txBody>
                  <a:tcPr/>
                </a:tc>
                <a:tc>
                  <a:txBody>
                    <a:bodyPr/>
                    <a:lstStyle/>
                    <a:p>
                      <a:r>
                        <a:rPr lang="en-US" sz="1400" dirty="0"/>
                        <a:t>Chapter 183, HRS, or any rule adopted thereunder</a:t>
                      </a:r>
                    </a:p>
                  </a:txBody>
                  <a:tcPr/>
                </a:tc>
                <a:extLst>
                  <a:ext uri="{0D108BD9-81ED-4DB2-BD59-A6C34878D82A}">
                    <a16:rowId xmlns:a16="http://schemas.microsoft.com/office/drawing/2014/main" val="210927637"/>
                  </a:ext>
                </a:extLst>
              </a:tr>
              <a:tr h="533260">
                <a:tc>
                  <a:txBody>
                    <a:bodyPr/>
                    <a:lstStyle/>
                    <a:p>
                      <a:r>
                        <a:rPr lang="en-US" sz="1400" kern="1200" dirty="0">
                          <a:solidFill>
                            <a:schemeClr val="dk1"/>
                          </a:solidFill>
                          <a:effectLst/>
                          <a:latin typeface="+mn-lt"/>
                          <a:ea typeface="+mn-ea"/>
                          <a:cs typeface="+mn-cs"/>
                        </a:rPr>
                        <a:t>HRS § 195D-9(d) </a:t>
                      </a:r>
                      <a:endParaRPr lang="en-US" sz="1400" dirty="0"/>
                    </a:p>
                  </a:txBody>
                  <a:tcPr/>
                </a:tc>
                <a:tc>
                  <a:txBody>
                    <a:bodyPr/>
                    <a:lstStyle/>
                    <a:p>
                      <a:r>
                        <a:rPr lang="en-US" sz="1400" dirty="0"/>
                        <a:t>$2,500</a:t>
                      </a:r>
                    </a:p>
                  </a:txBody>
                  <a:tcPr/>
                </a:tc>
                <a:tc>
                  <a:txBody>
                    <a:bodyPr/>
                    <a:lstStyle/>
                    <a:p>
                      <a:r>
                        <a:rPr lang="en-US" sz="1400" dirty="0"/>
                        <a:t>$5,000</a:t>
                      </a:r>
                    </a:p>
                  </a:txBody>
                  <a:tcPr/>
                </a:tc>
                <a:tc>
                  <a:txBody>
                    <a:bodyPr/>
                    <a:lstStyle/>
                    <a:p>
                      <a:r>
                        <a:rPr lang="en-US" sz="1400" dirty="0"/>
                        <a:t>$10,000</a:t>
                      </a:r>
                    </a:p>
                  </a:txBody>
                  <a:tcPr/>
                </a:tc>
                <a:tc>
                  <a:txBody>
                    <a:bodyPr/>
                    <a:lstStyle/>
                    <a:p>
                      <a:r>
                        <a:rPr lang="en-US" sz="1400" dirty="0"/>
                        <a:t>Chapter 195D, HRS, or any rule adopted thereunder</a:t>
                      </a:r>
                    </a:p>
                  </a:txBody>
                  <a:tcPr/>
                </a:tc>
                <a:extLst>
                  <a:ext uri="{0D108BD9-81ED-4DB2-BD59-A6C34878D82A}">
                    <a16:rowId xmlns:a16="http://schemas.microsoft.com/office/drawing/2014/main" val="1426543391"/>
                  </a:ext>
                </a:extLst>
              </a:tr>
              <a:tr h="533260">
                <a:tc>
                  <a:txBody>
                    <a:bodyPr/>
                    <a:lstStyle/>
                    <a:p>
                      <a:r>
                        <a:rPr lang="en-US" sz="1400" kern="1200" dirty="0">
                          <a:solidFill>
                            <a:schemeClr val="dk1"/>
                          </a:solidFill>
                          <a:effectLst/>
                          <a:latin typeface="+mn-lt"/>
                          <a:ea typeface="+mn-ea"/>
                          <a:cs typeface="+mn-cs"/>
                        </a:rPr>
                        <a:t>HRS § 183D-12(a) </a:t>
                      </a:r>
                      <a:endParaRPr lang="en-US" sz="1400" dirty="0"/>
                    </a:p>
                  </a:txBody>
                  <a:tcPr/>
                </a:tc>
                <a:tc>
                  <a:txBody>
                    <a:bodyPr/>
                    <a:lstStyle/>
                    <a:p>
                      <a:r>
                        <a:rPr lang="en-US" sz="1400" dirty="0"/>
                        <a:t>$10,000</a:t>
                      </a:r>
                    </a:p>
                  </a:txBody>
                  <a:tcPr/>
                </a:tc>
                <a:tc>
                  <a:txBody>
                    <a:bodyPr/>
                    <a:lstStyle/>
                    <a:p>
                      <a:r>
                        <a:rPr lang="en-US" sz="1400" dirty="0"/>
                        <a:t>$15,000</a:t>
                      </a:r>
                    </a:p>
                  </a:txBody>
                  <a:tcPr/>
                </a:tc>
                <a:tc>
                  <a:txBody>
                    <a:bodyPr/>
                    <a:lstStyle/>
                    <a:p>
                      <a:r>
                        <a:rPr lang="en-US" sz="1400" dirty="0"/>
                        <a:t>$25,000</a:t>
                      </a:r>
                    </a:p>
                  </a:txBody>
                  <a:tcPr/>
                </a:tc>
                <a:tc>
                  <a:txBody>
                    <a:bodyPr/>
                    <a:lstStyle/>
                    <a:p>
                      <a:r>
                        <a:rPr lang="en-US" sz="1400" dirty="0"/>
                        <a:t>HRS Title 12, Subtitle 4 or any rule adopted thereunder</a:t>
                      </a:r>
                    </a:p>
                  </a:txBody>
                  <a:tcPr/>
                </a:tc>
                <a:extLst>
                  <a:ext uri="{0D108BD9-81ED-4DB2-BD59-A6C34878D82A}">
                    <a16:rowId xmlns:a16="http://schemas.microsoft.com/office/drawing/2014/main" val="1996427870"/>
                  </a:ext>
                </a:extLst>
              </a:tr>
              <a:tr h="533260">
                <a:tc>
                  <a:txBody>
                    <a:bodyPr/>
                    <a:lstStyle/>
                    <a:p>
                      <a:r>
                        <a:rPr lang="en-US" sz="1400" kern="1200" dirty="0">
                          <a:solidFill>
                            <a:schemeClr val="dk1"/>
                          </a:solidFill>
                          <a:effectLst/>
                          <a:latin typeface="+mn-lt"/>
                          <a:ea typeface="+mn-ea"/>
                          <a:cs typeface="+mn-cs"/>
                        </a:rPr>
                        <a:t>HRS § 195-8(b) </a:t>
                      </a:r>
                      <a:endParaRPr lang="en-US" sz="1400" dirty="0"/>
                    </a:p>
                  </a:txBody>
                  <a:tcPr/>
                </a:tc>
                <a:tc>
                  <a:txBody>
                    <a:bodyPr/>
                    <a:lstStyle/>
                    <a:p>
                      <a:r>
                        <a:rPr lang="en-US" sz="1400" dirty="0"/>
                        <a:t>$2,500</a:t>
                      </a:r>
                    </a:p>
                  </a:txBody>
                  <a:tcPr/>
                </a:tc>
                <a:tc>
                  <a:txBody>
                    <a:bodyPr/>
                    <a:lstStyle/>
                    <a:p>
                      <a:r>
                        <a:rPr lang="en-US" sz="1400" dirty="0"/>
                        <a:t>$5,000</a:t>
                      </a:r>
                    </a:p>
                  </a:txBody>
                  <a:tcPr/>
                </a:tc>
                <a:tc>
                  <a:txBody>
                    <a:bodyPr/>
                    <a:lstStyle/>
                    <a:p>
                      <a:r>
                        <a:rPr lang="en-US" sz="1400" dirty="0"/>
                        <a:t>$10,000</a:t>
                      </a:r>
                    </a:p>
                  </a:txBody>
                  <a:tcPr/>
                </a:tc>
                <a:tc>
                  <a:txBody>
                    <a:bodyPr/>
                    <a:lstStyle/>
                    <a:p>
                      <a:r>
                        <a:rPr lang="en-US" sz="1400" dirty="0"/>
                        <a:t>Chapter 195, HRS, or any rule adopted thereunder</a:t>
                      </a:r>
                    </a:p>
                  </a:txBody>
                  <a:tcPr/>
                </a:tc>
                <a:extLst>
                  <a:ext uri="{0D108BD9-81ED-4DB2-BD59-A6C34878D82A}">
                    <a16:rowId xmlns:a16="http://schemas.microsoft.com/office/drawing/2014/main" val="3907427096"/>
                  </a:ext>
                </a:extLst>
              </a:tr>
              <a:tr h="533260">
                <a:tc>
                  <a:txBody>
                    <a:bodyPr/>
                    <a:lstStyle/>
                    <a:p>
                      <a:r>
                        <a:rPr lang="en-US" sz="1400" kern="1200" dirty="0">
                          <a:solidFill>
                            <a:schemeClr val="dk1"/>
                          </a:solidFill>
                          <a:effectLst/>
                          <a:latin typeface="+mn-lt"/>
                          <a:ea typeface="+mn-ea"/>
                          <a:cs typeface="+mn-cs"/>
                        </a:rPr>
                        <a:t>HRS § 198D-12(a) </a:t>
                      </a:r>
                      <a:endParaRPr lang="en-US" sz="1400" dirty="0"/>
                    </a:p>
                  </a:txBody>
                  <a:tcPr/>
                </a:tc>
                <a:tc>
                  <a:txBody>
                    <a:bodyPr/>
                    <a:lstStyle/>
                    <a:p>
                      <a:r>
                        <a:rPr lang="en-US" sz="1400" dirty="0"/>
                        <a:t>$2,500</a:t>
                      </a:r>
                    </a:p>
                  </a:txBody>
                  <a:tcPr/>
                </a:tc>
                <a:tc>
                  <a:txBody>
                    <a:bodyPr/>
                    <a:lstStyle/>
                    <a:p>
                      <a:r>
                        <a:rPr lang="en-US" sz="1400" dirty="0"/>
                        <a:t>$5,000</a:t>
                      </a:r>
                    </a:p>
                  </a:txBody>
                  <a:tcPr/>
                </a:tc>
                <a:tc>
                  <a:txBody>
                    <a:bodyPr/>
                    <a:lstStyle/>
                    <a:p>
                      <a:r>
                        <a:rPr lang="en-US" sz="1400" dirty="0"/>
                        <a:t>$10,000</a:t>
                      </a:r>
                    </a:p>
                  </a:txBody>
                  <a:tcPr/>
                </a:tc>
                <a:tc>
                  <a:txBody>
                    <a:bodyPr/>
                    <a:lstStyle/>
                    <a:p>
                      <a:r>
                        <a:rPr lang="en-US" sz="1400" dirty="0"/>
                        <a:t>Chapter 198D, HRS, or any rule adopted thereunder</a:t>
                      </a:r>
                    </a:p>
                  </a:txBody>
                  <a:tcPr/>
                </a:tc>
                <a:extLst>
                  <a:ext uri="{0D108BD9-81ED-4DB2-BD59-A6C34878D82A}">
                    <a16:rowId xmlns:a16="http://schemas.microsoft.com/office/drawing/2014/main" val="2232449664"/>
                  </a:ext>
                </a:extLst>
              </a:tr>
            </a:tbl>
          </a:graphicData>
        </a:graphic>
      </p:graphicFrame>
    </p:spTree>
    <p:extLst>
      <p:ext uri="{BB962C8B-B14F-4D97-AF65-F5344CB8AC3E}">
        <p14:creationId xmlns:p14="http://schemas.microsoft.com/office/powerpoint/2010/main" val="1581670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B94C5-0B2B-7E47-A718-13CDBD81DA5E}"/>
              </a:ext>
            </a:extLst>
          </p:cNvPr>
          <p:cNvSpPr>
            <a:spLocks noGrp="1"/>
          </p:cNvSpPr>
          <p:nvPr>
            <p:ph type="title"/>
          </p:nvPr>
        </p:nvSpPr>
        <p:spPr/>
        <p:txBody>
          <a:bodyPr>
            <a:normAutofit fontScale="90000"/>
          </a:bodyPr>
          <a:lstStyle/>
          <a:p>
            <a:r>
              <a:rPr lang="en-US" dirty="0"/>
              <a:t>What Benefits of DLNR’s CRVS Administrative Sanctions Schedule Guidelines will affect DOFAW’s Guidelines?</a:t>
            </a:r>
          </a:p>
        </p:txBody>
      </p:sp>
      <p:sp>
        <p:nvSpPr>
          <p:cNvPr id="3" name="Content Placeholder 2">
            <a:extLst>
              <a:ext uri="{FF2B5EF4-FFF2-40B4-BE49-F238E27FC236}">
                <a16:creationId xmlns:a16="http://schemas.microsoft.com/office/drawing/2014/main" id="{B48759BE-E5CB-F54D-9D3B-BB85581B0C6D}"/>
              </a:ext>
            </a:extLst>
          </p:cNvPr>
          <p:cNvSpPr>
            <a:spLocks noGrp="1"/>
          </p:cNvSpPr>
          <p:nvPr>
            <p:ph idx="1"/>
          </p:nvPr>
        </p:nvSpPr>
        <p:spPr>
          <a:xfrm>
            <a:off x="2773599" y="2286000"/>
            <a:ext cx="7796540" cy="3763944"/>
          </a:xfrm>
        </p:spPr>
        <p:txBody>
          <a:bodyPr>
            <a:normAutofit/>
          </a:bodyPr>
          <a:lstStyle/>
          <a:p>
            <a:pPr marL="457200" indent="-457200">
              <a:buFont typeface="+mj-lt"/>
              <a:buAutoNum type="arabicPeriod"/>
            </a:pPr>
            <a:r>
              <a:rPr lang="en-US" dirty="0"/>
              <a:t>Provide fair, fast, and cost-effective enforcement measures.</a:t>
            </a:r>
          </a:p>
          <a:p>
            <a:pPr marL="457200" indent="-457200">
              <a:buFont typeface="+mj-lt"/>
              <a:buAutoNum type="arabicPeriod"/>
            </a:pPr>
            <a:r>
              <a:rPr lang="en-US" dirty="0"/>
              <a:t>Provide standard fines and more uniform imposition of penalties.</a:t>
            </a:r>
          </a:p>
          <a:p>
            <a:pPr marL="457200" indent="-457200">
              <a:buFont typeface="+mj-lt"/>
              <a:buAutoNum type="arabicPeriod"/>
            </a:pPr>
            <a:r>
              <a:rPr lang="en-US" dirty="0"/>
              <a:t>Process these violations through DLNR’s APO instead of through criminal proceedings through Hawai’i district courts.</a:t>
            </a:r>
          </a:p>
          <a:p>
            <a:pPr marL="457200" indent="-457200">
              <a:buFont typeface="+mj-lt"/>
              <a:buAutoNum type="arabicPeriod"/>
            </a:pPr>
            <a:r>
              <a:rPr lang="en-US" dirty="0"/>
              <a:t>Quicker dispositions.</a:t>
            </a:r>
          </a:p>
          <a:p>
            <a:pPr marL="457200" indent="-457200">
              <a:buFont typeface="+mj-lt"/>
              <a:buAutoNum type="arabicPeriod"/>
            </a:pPr>
            <a:r>
              <a:rPr lang="en-US" dirty="0"/>
              <a:t>Less burdensome evidentiary standards.</a:t>
            </a:r>
          </a:p>
        </p:txBody>
      </p:sp>
    </p:spTree>
    <p:extLst>
      <p:ext uri="{BB962C8B-B14F-4D97-AF65-F5344CB8AC3E}">
        <p14:creationId xmlns:p14="http://schemas.microsoft.com/office/powerpoint/2010/main" val="3180688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26AE1-5D2C-E147-8DD3-5836C7299BBA}"/>
              </a:ext>
            </a:extLst>
          </p:cNvPr>
          <p:cNvSpPr>
            <a:spLocks noGrp="1"/>
          </p:cNvSpPr>
          <p:nvPr>
            <p:ph type="title"/>
          </p:nvPr>
        </p:nvSpPr>
        <p:spPr/>
        <p:txBody>
          <a:bodyPr/>
          <a:lstStyle/>
          <a:p>
            <a:r>
              <a:rPr lang="en-US" dirty="0"/>
              <a:t>Why is DOFAW’s Administrative Sanctions Schedule called “Guidelines”?</a:t>
            </a:r>
          </a:p>
        </p:txBody>
      </p:sp>
      <p:sp>
        <p:nvSpPr>
          <p:cNvPr id="3" name="Content Placeholder 2">
            <a:extLst>
              <a:ext uri="{FF2B5EF4-FFF2-40B4-BE49-F238E27FC236}">
                <a16:creationId xmlns:a16="http://schemas.microsoft.com/office/drawing/2014/main" id="{4D2618D9-00E1-E242-B786-C72FAA96880E}"/>
              </a:ext>
            </a:extLst>
          </p:cNvPr>
          <p:cNvSpPr>
            <a:spLocks noGrp="1"/>
          </p:cNvSpPr>
          <p:nvPr>
            <p:ph idx="1"/>
          </p:nvPr>
        </p:nvSpPr>
        <p:spPr/>
        <p:txBody>
          <a:bodyPr/>
          <a:lstStyle/>
          <a:p>
            <a:pPr marL="457200" indent="-457200">
              <a:buFont typeface="+mj-lt"/>
              <a:buAutoNum type="arabicPeriod"/>
            </a:pPr>
            <a:r>
              <a:rPr lang="en-US" dirty="0"/>
              <a:t>Maximum fines are low enough that violators are more likely to pay rather than fight the violation.</a:t>
            </a:r>
          </a:p>
          <a:p>
            <a:pPr marL="457200" indent="-457200">
              <a:buFont typeface="+mj-lt"/>
              <a:buAutoNum type="arabicPeriod"/>
            </a:pPr>
            <a:r>
              <a:rPr lang="en-US" dirty="0"/>
              <a:t>Maximum fines in the guidelines may be reduced on a case-by-case basis by APO.</a:t>
            </a:r>
          </a:p>
          <a:p>
            <a:pPr marL="0" indent="0">
              <a:buNone/>
            </a:pPr>
            <a:endParaRPr lang="en-US" dirty="0"/>
          </a:p>
        </p:txBody>
      </p:sp>
    </p:spTree>
    <p:extLst>
      <p:ext uri="{BB962C8B-B14F-4D97-AF65-F5344CB8AC3E}">
        <p14:creationId xmlns:p14="http://schemas.microsoft.com/office/powerpoint/2010/main" val="1319823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83393-351A-A44F-8B23-793AC875306C}"/>
              </a:ext>
            </a:extLst>
          </p:cNvPr>
          <p:cNvSpPr>
            <a:spLocks noGrp="1"/>
          </p:cNvSpPr>
          <p:nvPr>
            <p:ph type="title"/>
          </p:nvPr>
        </p:nvSpPr>
        <p:spPr/>
        <p:txBody>
          <a:bodyPr/>
          <a:lstStyle/>
          <a:p>
            <a:r>
              <a:rPr lang="en-US" dirty="0"/>
              <a:t>DOFAW’s Guidelines have </a:t>
            </a:r>
            <a:br>
              <a:rPr lang="en-US" dirty="0"/>
            </a:br>
            <a:r>
              <a:rPr lang="en-US" dirty="0"/>
              <a:t>6 violation categories</a:t>
            </a:r>
          </a:p>
        </p:txBody>
      </p:sp>
      <p:sp>
        <p:nvSpPr>
          <p:cNvPr id="3" name="Content Placeholder 2">
            <a:extLst>
              <a:ext uri="{FF2B5EF4-FFF2-40B4-BE49-F238E27FC236}">
                <a16:creationId xmlns:a16="http://schemas.microsoft.com/office/drawing/2014/main" id="{CB28D8BF-F814-7A49-96BD-ECE929CB98EE}"/>
              </a:ext>
            </a:extLst>
          </p:cNvPr>
          <p:cNvSpPr>
            <a:spLocks noGrp="1"/>
          </p:cNvSpPr>
          <p:nvPr>
            <p:ph idx="1"/>
          </p:nvPr>
        </p:nvSpPr>
        <p:spPr/>
        <p:txBody>
          <a:bodyPr/>
          <a:lstStyle/>
          <a:p>
            <a:r>
              <a:rPr lang="en-US" dirty="0"/>
              <a:t>Category 1 – Non-Extractive Violations</a:t>
            </a:r>
          </a:p>
          <a:p>
            <a:r>
              <a:rPr lang="en-US" dirty="0"/>
              <a:t>Category 2 – Extractive Violations</a:t>
            </a:r>
          </a:p>
          <a:p>
            <a:r>
              <a:rPr lang="en-US" dirty="0"/>
              <a:t>Category 3 – Safety Violations</a:t>
            </a:r>
          </a:p>
          <a:p>
            <a:r>
              <a:rPr lang="en-US" dirty="0"/>
              <a:t>Category 4 – Commercial Activities Violations</a:t>
            </a:r>
          </a:p>
          <a:p>
            <a:r>
              <a:rPr lang="en-US" dirty="0"/>
              <a:t>Category 5 – Permit or License Report Violations </a:t>
            </a:r>
          </a:p>
          <a:p>
            <a:r>
              <a:rPr lang="en-US" dirty="0"/>
              <a:t>Category 6 – Species in Need of Conservation and Threatened and Endangered Species Violations</a:t>
            </a:r>
          </a:p>
        </p:txBody>
      </p:sp>
      <p:graphicFrame>
        <p:nvGraphicFramePr>
          <p:cNvPr id="4" name="Table 4">
            <a:extLst>
              <a:ext uri="{FF2B5EF4-FFF2-40B4-BE49-F238E27FC236}">
                <a16:creationId xmlns:a16="http://schemas.microsoft.com/office/drawing/2014/main" id="{683E87E6-4D48-5542-B228-79F2C777F0AB}"/>
              </a:ext>
            </a:extLst>
          </p:cNvPr>
          <p:cNvGraphicFramePr>
            <a:graphicFrameLocks noGrp="1"/>
          </p:cNvGraphicFramePr>
          <p:nvPr>
            <p:extLst>
              <p:ext uri="{D42A27DB-BD31-4B8C-83A1-F6EECF244321}">
                <p14:modId xmlns:p14="http://schemas.microsoft.com/office/powerpoint/2010/main" val="3708434829"/>
              </p:ext>
            </p:extLst>
          </p:nvPr>
        </p:nvGraphicFramePr>
        <p:xfrm>
          <a:off x="2147184" y="1486585"/>
          <a:ext cx="7386401" cy="4216400"/>
        </p:xfrm>
        <a:graphic>
          <a:graphicData uri="http://schemas.openxmlformats.org/drawingml/2006/table">
            <a:tbl>
              <a:tblPr firstRow="1" bandRow="1">
                <a:tableStyleId>{5C22544A-7EE6-4342-B048-85BDC9FD1C3A}</a:tableStyleId>
              </a:tblPr>
              <a:tblGrid>
                <a:gridCol w="1986547">
                  <a:extLst>
                    <a:ext uri="{9D8B030D-6E8A-4147-A177-3AD203B41FA5}">
                      <a16:colId xmlns:a16="http://schemas.microsoft.com/office/drawing/2014/main" val="3946245906"/>
                    </a:ext>
                  </a:extLst>
                </a:gridCol>
                <a:gridCol w="1706654">
                  <a:extLst>
                    <a:ext uri="{9D8B030D-6E8A-4147-A177-3AD203B41FA5}">
                      <a16:colId xmlns:a16="http://schemas.microsoft.com/office/drawing/2014/main" val="2961481595"/>
                    </a:ext>
                  </a:extLst>
                </a:gridCol>
                <a:gridCol w="1846600">
                  <a:extLst>
                    <a:ext uri="{9D8B030D-6E8A-4147-A177-3AD203B41FA5}">
                      <a16:colId xmlns:a16="http://schemas.microsoft.com/office/drawing/2014/main" val="2920827333"/>
                    </a:ext>
                  </a:extLst>
                </a:gridCol>
                <a:gridCol w="1846600">
                  <a:extLst>
                    <a:ext uri="{9D8B030D-6E8A-4147-A177-3AD203B41FA5}">
                      <a16:colId xmlns:a16="http://schemas.microsoft.com/office/drawing/2014/main" val="4161803439"/>
                    </a:ext>
                  </a:extLst>
                </a:gridCol>
              </a:tblGrid>
              <a:tr h="370840">
                <a:tc>
                  <a:txBody>
                    <a:bodyPr/>
                    <a:lstStyle/>
                    <a:p>
                      <a:r>
                        <a:rPr lang="en-US" dirty="0"/>
                        <a:t>Category</a:t>
                      </a:r>
                    </a:p>
                  </a:txBody>
                  <a:tcPr/>
                </a:tc>
                <a:tc>
                  <a:txBody>
                    <a:bodyPr/>
                    <a:lstStyle/>
                    <a:p>
                      <a:r>
                        <a:rPr lang="en-US" dirty="0"/>
                        <a:t>First Violation</a:t>
                      </a:r>
                    </a:p>
                  </a:txBody>
                  <a:tcPr/>
                </a:tc>
                <a:tc>
                  <a:txBody>
                    <a:bodyPr/>
                    <a:lstStyle/>
                    <a:p>
                      <a:r>
                        <a:rPr lang="en-US" dirty="0"/>
                        <a:t>Second Violation</a:t>
                      </a:r>
                    </a:p>
                  </a:txBody>
                  <a:tcPr/>
                </a:tc>
                <a:tc>
                  <a:txBody>
                    <a:bodyPr/>
                    <a:lstStyle/>
                    <a:p>
                      <a:r>
                        <a:rPr lang="en-US" dirty="0"/>
                        <a:t>3</a:t>
                      </a:r>
                      <a:r>
                        <a:rPr lang="en-US" baseline="30000" dirty="0"/>
                        <a:t>rd</a:t>
                      </a:r>
                      <a:r>
                        <a:rPr lang="en-US" dirty="0"/>
                        <a:t> or More Violation</a:t>
                      </a:r>
                    </a:p>
                  </a:txBody>
                  <a:tcPr/>
                </a:tc>
                <a:extLst>
                  <a:ext uri="{0D108BD9-81ED-4DB2-BD59-A6C34878D82A}">
                    <a16:rowId xmlns:a16="http://schemas.microsoft.com/office/drawing/2014/main" val="437727673"/>
                  </a:ext>
                </a:extLst>
              </a:tr>
              <a:tr h="0">
                <a:tc>
                  <a:txBody>
                    <a:bodyPr/>
                    <a:lstStyle/>
                    <a:p>
                      <a:r>
                        <a:rPr lang="en-US" dirty="0"/>
                        <a:t>1 – Non-Extractive</a:t>
                      </a:r>
                    </a:p>
                  </a:txBody>
                  <a:tcPr/>
                </a:tc>
                <a:tc>
                  <a:txBody>
                    <a:bodyPr/>
                    <a:lstStyle/>
                    <a:p>
                      <a:r>
                        <a:rPr lang="en-US" dirty="0"/>
                        <a:t>$100 / $125</a:t>
                      </a:r>
                    </a:p>
                  </a:txBody>
                  <a:tcPr/>
                </a:tc>
                <a:tc>
                  <a:txBody>
                    <a:bodyPr/>
                    <a:lstStyle/>
                    <a:p>
                      <a:r>
                        <a:rPr lang="en-US" dirty="0"/>
                        <a:t>$200 / $225</a:t>
                      </a:r>
                    </a:p>
                  </a:txBody>
                  <a:tcPr/>
                </a:tc>
                <a:tc>
                  <a:txBody>
                    <a:bodyPr/>
                    <a:lstStyle/>
                    <a:p>
                      <a:r>
                        <a:rPr lang="en-US" dirty="0"/>
                        <a:t>$400 / $425</a:t>
                      </a:r>
                    </a:p>
                  </a:txBody>
                  <a:tcPr/>
                </a:tc>
                <a:extLst>
                  <a:ext uri="{0D108BD9-81ED-4DB2-BD59-A6C34878D82A}">
                    <a16:rowId xmlns:a16="http://schemas.microsoft.com/office/drawing/2014/main" val="1612270189"/>
                  </a:ext>
                </a:extLst>
              </a:tr>
              <a:tr h="370840">
                <a:tc>
                  <a:txBody>
                    <a:bodyPr/>
                    <a:lstStyle/>
                    <a:p>
                      <a:r>
                        <a:rPr lang="en-US" dirty="0"/>
                        <a:t>2 - Extractive</a:t>
                      </a:r>
                    </a:p>
                  </a:txBody>
                  <a:tcPr/>
                </a:tc>
                <a:tc>
                  <a:txBody>
                    <a:bodyPr/>
                    <a:lstStyle/>
                    <a:p>
                      <a:r>
                        <a:rPr lang="en-US" dirty="0"/>
                        <a:t>$250 / $275</a:t>
                      </a:r>
                    </a:p>
                  </a:txBody>
                  <a:tcPr/>
                </a:tc>
                <a:tc>
                  <a:txBody>
                    <a:bodyPr/>
                    <a:lstStyle/>
                    <a:p>
                      <a:r>
                        <a:rPr lang="en-US" dirty="0"/>
                        <a:t>$500 / $525</a:t>
                      </a:r>
                    </a:p>
                  </a:txBody>
                  <a:tcPr/>
                </a:tc>
                <a:tc>
                  <a:txBody>
                    <a:bodyPr/>
                    <a:lstStyle/>
                    <a:p>
                      <a:r>
                        <a:rPr lang="en-US" dirty="0"/>
                        <a:t>$1,000 / $1,025</a:t>
                      </a:r>
                    </a:p>
                  </a:txBody>
                  <a:tcPr/>
                </a:tc>
                <a:extLst>
                  <a:ext uri="{0D108BD9-81ED-4DB2-BD59-A6C34878D82A}">
                    <a16:rowId xmlns:a16="http://schemas.microsoft.com/office/drawing/2014/main" val="1312931515"/>
                  </a:ext>
                </a:extLst>
              </a:tr>
              <a:tr h="370840">
                <a:tc>
                  <a:txBody>
                    <a:bodyPr/>
                    <a:lstStyle/>
                    <a:p>
                      <a:r>
                        <a:rPr lang="en-US" dirty="0"/>
                        <a:t>3 - Safety</a:t>
                      </a:r>
                    </a:p>
                  </a:txBody>
                  <a:tcPr/>
                </a:tc>
                <a:tc>
                  <a:txBody>
                    <a:bodyPr/>
                    <a:lstStyle/>
                    <a:p>
                      <a:r>
                        <a:rPr lang="en-US" dirty="0"/>
                        <a:t>$500 / $525</a:t>
                      </a:r>
                    </a:p>
                  </a:txBody>
                  <a:tcPr/>
                </a:tc>
                <a:tc>
                  <a:txBody>
                    <a:bodyPr/>
                    <a:lstStyle/>
                    <a:p>
                      <a:r>
                        <a:rPr lang="en-US" dirty="0"/>
                        <a:t>$1,000 / $1,025</a:t>
                      </a:r>
                    </a:p>
                  </a:txBody>
                  <a:tcPr/>
                </a:tc>
                <a:tc>
                  <a:txBody>
                    <a:bodyPr/>
                    <a:lstStyle/>
                    <a:p>
                      <a:r>
                        <a:rPr lang="en-US" dirty="0"/>
                        <a:t>$2,000 / $2,025</a:t>
                      </a:r>
                    </a:p>
                  </a:txBody>
                  <a:tcPr/>
                </a:tc>
                <a:extLst>
                  <a:ext uri="{0D108BD9-81ED-4DB2-BD59-A6C34878D82A}">
                    <a16:rowId xmlns:a16="http://schemas.microsoft.com/office/drawing/2014/main" val="4171717829"/>
                  </a:ext>
                </a:extLst>
              </a:tr>
              <a:tr h="370840">
                <a:tc>
                  <a:txBody>
                    <a:bodyPr/>
                    <a:lstStyle/>
                    <a:p>
                      <a:r>
                        <a:rPr lang="en-US" dirty="0"/>
                        <a:t>4 – Commercial Activities</a:t>
                      </a:r>
                    </a:p>
                  </a:txBody>
                  <a:tcPr/>
                </a:tc>
                <a:tc>
                  <a:txBody>
                    <a:bodyPr/>
                    <a:lstStyle/>
                    <a:p>
                      <a:r>
                        <a:rPr lang="en-US" dirty="0"/>
                        <a:t>$500 / $525</a:t>
                      </a:r>
                    </a:p>
                  </a:txBody>
                  <a:tcPr/>
                </a:tc>
                <a:tc>
                  <a:txBody>
                    <a:bodyPr/>
                    <a:lstStyle/>
                    <a:p>
                      <a:r>
                        <a:rPr lang="en-US" dirty="0"/>
                        <a:t>$1,000 / $1,025</a:t>
                      </a:r>
                    </a:p>
                  </a:txBody>
                  <a:tcPr/>
                </a:tc>
                <a:tc>
                  <a:txBody>
                    <a:bodyPr/>
                    <a:lstStyle/>
                    <a:p>
                      <a:r>
                        <a:rPr lang="en-US" dirty="0"/>
                        <a:t>$2,000 / $2,025</a:t>
                      </a:r>
                    </a:p>
                  </a:txBody>
                  <a:tcPr/>
                </a:tc>
                <a:extLst>
                  <a:ext uri="{0D108BD9-81ED-4DB2-BD59-A6C34878D82A}">
                    <a16:rowId xmlns:a16="http://schemas.microsoft.com/office/drawing/2014/main" val="4149388401"/>
                  </a:ext>
                </a:extLst>
              </a:tr>
              <a:tr h="370840">
                <a:tc>
                  <a:txBody>
                    <a:bodyPr/>
                    <a:lstStyle/>
                    <a:p>
                      <a:r>
                        <a:rPr lang="en-US" dirty="0"/>
                        <a:t>5 – Permit and License Reports </a:t>
                      </a:r>
                    </a:p>
                  </a:txBody>
                  <a:tcPr/>
                </a:tc>
                <a:tc>
                  <a:txBody>
                    <a:bodyPr/>
                    <a:lstStyle/>
                    <a:p>
                      <a:r>
                        <a:rPr lang="en-US" dirty="0"/>
                        <a:t>$15 / $30</a:t>
                      </a:r>
                    </a:p>
                  </a:txBody>
                  <a:tcPr/>
                </a:tc>
                <a:tc>
                  <a:txBody>
                    <a:bodyPr/>
                    <a:lstStyle/>
                    <a:p>
                      <a:r>
                        <a:rPr lang="en-US" dirty="0"/>
                        <a:t>$25 / $50</a:t>
                      </a:r>
                    </a:p>
                  </a:txBody>
                  <a:tcPr/>
                </a:tc>
                <a:tc>
                  <a:txBody>
                    <a:bodyPr/>
                    <a:lstStyle/>
                    <a:p>
                      <a:r>
                        <a:rPr lang="en-US" dirty="0"/>
                        <a:t>$100 / $200</a:t>
                      </a:r>
                    </a:p>
                  </a:txBody>
                  <a:tcPr/>
                </a:tc>
                <a:extLst>
                  <a:ext uri="{0D108BD9-81ED-4DB2-BD59-A6C34878D82A}">
                    <a16:rowId xmlns:a16="http://schemas.microsoft.com/office/drawing/2014/main" val="242534303"/>
                  </a:ext>
                </a:extLst>
              </a:tr>
              <a:tr h="370840">
                <a:tc>
                  <a:txBody>
                    <a:bodyPr/>
                    <a:lstStyle/>
                    <a:p>
                      <a:r>
                        <a:rPr lang="en-US" dirty="0"/>
                        <a:t>6 – Species in Need and T&amp;E Species</a:t>
                      </a:r>
                    </a:p>
                  </a:txBody>
                  <a:tcPr/>
                </a:tc>
                <a:tc>
                  <a:txBody>
                    <a:bodyPr/>
                    <a:lstStyle/>
                    <a:p>
                      <a:r>
                        <a:rPr lang="en-US" dirty="0"/>
                        <a:t>$2,500 / $2,525</a:t>
                      </a:r>
                    </a:p>
                  </a:txBody>
                  <a:tcPr/>
                </a:tc>
                <a:tc>
                  <a:txBody>
                    <a:bodyPr/>
                    <a:lstStyle/>
                    <a:p>
                      <a:r>
                        <a:rPr lang="en-US" dirty="0"/>
                        <a:t>$5,000 / $5,025</a:t>
                      </a:r>
                    </a:p>
                  </a:txBody>
                  <a:tcPr/>
                </a:tc>
                <a:tc>
                  <a:txBody>
                    <a:bodyPr/>
                    <a:lstStyle/>
                    <a:p>
                      <a:r>
                        <a:rPr lang="en-US" dirty="0"/>
                        <a:t>$10,000 / $10,025</a:t>
                      </a:r>
                    </a:p>
                  </a:txBody>
                  <a:tcPr/>
                </a:tc>
                <a:extLst>
                  <a:ext uri="{0D108BD9-81ED-4DB2-BD59-A6C34878D82A}">
                    <a16:rowId xmlns:a16="http://schemas.microsoft.com/office/drawing/2014/main" val="213922347"/>
                  </a:ext>
                </a:extLst>
              </a:tr>
            </a:tbl>
          </a:graphicData>
        </a:graphic>
      </p:graphicFrame>
      <p:sp>
        <p:nvSpPr>
          <p:cNvPr id="5" name="TextBox 4">
            <a:extLst>
              <a:ext uri="{FF2B5EF4-FFF2-40B4-BE49-F238E27FC236}">
                <a16:creationId xmlns:a16="http://schemas.microsoft.com/office/drawing/2014/main" id="{AB24A300-4555-994B-BBF4-0F715BAE6519}"/>
              </a:ext>
            </a:extLst>
          </p:cNvPr>
          <p:cNvSpPr txBox="1"/>
          <p:nvPr/>
        </p:nvSpPr>
        <p:spPr>
          <a:xfrm>
            <a:off x="2298248" y="5964013"/>
            <a:ext cx="7084275" cy="369332"/>
          </a:xfrm>
          <a:prstGeom prst="rect">
            <a:avLst/>
          </a:prstGeom>
          <a:solidFill>
            <a:schemeClr val="accent1"/>
          </a:solidFill>
        </p:spPr>
        <p:txBody>
          <a:bodyPr wrap="square" rtlCol="0">
            <a:spAutoFit/>
          </a:bodyPr>
          <a:lstStyle/>
          <a:p>
            <a:r>
              <a:rPr lang="en-US" dirty="0">
                <a:solidFill>
                  <a:schemeClr val="bg1"/>
                </a:solidFill>
              </a:rPr>
              <a:t>Fine paid within 21 days / Late Fine</a:t>
            </a:r>
          </a:p>
        </p:txBody>
      </p:sp>
    </p:spTree>
    <p:extLst>
      <p:ext uri="{BB962C8B-B14F-4D97-AF65-F5344CB8AC3E}">
        <p14:creationId xmlns:p14="http://schemas.microsoft.com/office/powerpoint/2010/main" val="3178090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01009-9A1D-0449-8A05-B0B46D201725}"/>
              </a:ext>
            </a:extLst>
          </p:cNvPr>
          <p:cNvSpPr>
            <a:spLocks noGrp="1"/>
          </p:cNvSpPr>
          <p:nvPr>
            <p:ph type="title"/>
          </p:nvPr>
        </p:nvSpPr>
        <p:spPr>
          <a:xfrm>
            <a:off x="2611808" y="808056"/>
            <a:ext cx="7958331" cy="647765"/>
          </a:xfrm>
        </p:spPr>
        <p:txBody>
          <a:bodyPr/>
          <a:lstStyle/>
          <a:p>
            <a:r>
              <a:rPr lang="en-US" dirty="0"/>
              <a:t>Examples of Violations in by Category</a:t>
            </a:r>
          </a:p>
        </p:txBody>
      </p:sp>
      <p:sp>
        <p:nvSpPr>
          <p:cNvPr id="3" name="Content Placeholder 2">
            <a:extLst>
              <a:ext uri="{FF2B5EF4-FFF2-40B4-BE49-F238E27FC236}">
                <a16:creationId xmlns:a16="http://schemas.microsoft.com/office/drawing/2014/main" id="{B7471E5B-5D43-F24A-A357-4025984D92AB}"/>
              </a:ext>
            </a:extLst>
          </p:cNvPr>
          <p:cNvSpPr>
            <a:spLocks noGrp="1"/>
          </p:cNvSpPr>
          <p:nvPr>
            <p:ph idx="1"/>
          </p:nvPr>
        </p:nvSpPr>
        <p:spPr>
          <a:xfrm>
            <a:off x="2773599" y="1540042"/>
            <a:ext cx="7796540" cy="4509902"/>
          </a:xfrm>
        </p:spPr>
        <p:txBody>
          <a:bodyPr>
            <a:normAutofit fontScale="55000" lnSpcReduction="20000"/>
          </a:bodyPr>
          <a:lstStyle/>
          <a:p>
            <a:pPr marL="457200" indent="-457200">
              <a:buFont typeface="+mj-lt"/>
              <a:buAutoNum type="arabicPeriod"/>
            </a:pPr>
            <a:r>
              <a:rPr lang="en-US" dirty="0"/>
              <a:t>Category 1 – Non-Extractive Violations</a:t>
            </a:r>
          </a:p>
          <a:p>
            <a:pPr lvl="1"/>
            <a:r>
              <a:rPr lang="en-US" dirty="0"/>
              <a:t>No camping in a Forest Reserve or Wildlife Sanctuary without a permit; </a:t>
            </a:r>
          </a:p>
          <a:p>
            <a:pPr lvl="1"/>
            <a:r>
              <a:rPr lang="en-US" dirty="0"/>
              <a:t>No entry into a restricted or closed area in a Forest Reserve, Na Ala Hele trail, Wildlife Sanctuary, or Natural Area Reserve</a:t>
            </a:r>
          </a:p>
          <a:p>
            <a:pPr marL="457200" indent="-457200">
              <a:buFont typeface="+mj-lt"/>
              <a:buAutoNum type="arabicPeriod"/>
            </a:pPr>
            <a:r>
              <a:rPr lang="en-US" dirty="0"/>
              <a:t>Category 2 – Extractive Violations</a:t>
            </a:r>
          </a:p>
          <a:p>
            <a:pPr lvl="1"/>
            <a:r>
              <a:rPr lang="en-US" dirty="0"/>
              <a:t>For abandoned property left in a Forest Reserve, Wildlife Sanctuary, or Na Ala Hele trail;</a:t>
            </a:r>
          </a:p>
          <a:p>
            <a:pPr lvl="1"/>
            <a:r>
              <a:rPr lang="en-US" dirty="0"/>
              <a:t>Starting a fire outside of a fire receptacle in a Forest Reserve, Public Shooting Area, or Na Ala Hele trail</a:t>
            </a:r>
          </a:p>
          <a:p>
            <a:pPr marL="457200" indent="-457200">
              <a:buFont typeface="+mj-lt"/>
              <a:buAutoNum type="arabicPeriod"/>
            </a:pPr>
            <a:r>
              <a:rPr lang="en-US" dirty="0"/>
              <a:t>Category 3 – Safety Violations</a:t>
            </a:r>
          </a:p>
          <a:p>
            <a:pPr lvl="1"/>
            <a:r>
              <a:rPr lang="en-US" dirty="0"/>
              <a:t>Starting a fire in windy conditions in a Forest Reserve; </a:t>
            </a:r>
          </a:p>
          <a:p>
            <a:pPr lvl="1"/>
            <a:r>
              <a:rPr lang="en-US" dirty="0"/>
              <a:t>Using explosives in a Forest Reserve</a:t>
            </a:r>
          </a:p>
          <a:p>
            <a:pPr marL="457200" indent="-457200">
              <a:buFont typeface="+mj-lt"/>
              <a:buAutoNum type="arabicPeriod"/>
            </a:pPr>
            <a:r>
              <a:rPr lang="en-US" dirty="0"/>
              <a:t>Category 4 – Commercial Activities Violations</a:t>
            </a:r>
          </a:p>
          <a:p>
            <a:pPr lvl="1"/>
            <a:r>
              <a:rPr lang="en-US" dirty="0"/>
              <a:t>Conducting commercial activities in a </a:t>
            </a:r>
            <a:r>
              <a:rPr lang="en-US"/>
              <a:t>Wildlife Sanctuary or </a:t>
            </a:r>
            <a:r>
              <a:rPr lang="en-US" dirty="0"/>
              <a:t>Natural Area Reserve without a permit</a:t>
            </a:r>
          </a:p>
          <a:p>
            <a:pPr marL="457200" indent="-457200">
              <a:buFont typeface="+mj-lt"/>
              <a:buAutoNum type="arabicPeriod"/>
            </a:pPr>
            <a:r>
              <a:rPr lang="en-US" dirty="0"/>
              <a:t>Category 5 – Permit or License Report Violations </a:t>
            </a:r>
          </a:p>
          <a:p>
            <a:pPr marL="457200" indent="-457200">
              <a:buFont typeface="+mj-lt"/>
              <a:buAutoNum type="arabicPeriod"/>
            </a:pPr>
            <a:r>
              <a:rPr lang="en-US" dirty="0"/>
              <a:t>Category 6 – Species in Need of Conservation and Threatened and Endangered Species Violations</a:t>
            </a:r>
          </a:p>
        </p:txBody>
      </p:sp>
    </p:spTree>
    <p:extLst>
      <p:ext uri="{BB962C8B-B14F-4D97-AF65-F5344CB8AC3E}">
        <p14:creationId xmlns:p14="http://schemas.microsoft.com/office/powerpoint/2010/main" val="2824185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8E92F-E5DC-1148-A685-E13588F69677}"/>
              </a:ext>
            </a:extLst>
          </p:cNvPr>
          <p:cNvSpPr>
            <a:spLocks noGrp="1"/>
          </p:cNvSpPr>
          <p:nvPr>
            <p:ph type="title"/>
          </p:nvPr>
        </p:nvSpPr>
        <p:spPr/>
        <p:txBody>
          <a:bodyPr/>
          <a:lstStyle/>
          <a:p>
            <a:r>
              <a:rPr lang="en-US" dirty="0"/>
              <a:t>What is APO’s Role in Enforcement of DOFAW’s Guidelines?</a:t>
            </a:r>
          </a:p>
        </p:txBody>
      </p:sp>
      <p:sp>
        <p:nvSpPr>
          <p:cNvPr id="3" name="Content Placeholder 2">
            <a:extLst>
              <a:ext uri="{FF2B5EF4-FFF2-40B4-BE49-F238E27FC236}">
                <a16:creationId xmlns:a16="http://schemas.microsoft.com/office/drawing/2014/main" id="{53A2FB2E-66E9-EA46-81CC-820D443291C5}"/>
              </a:ext>
            </a:extLst>
          </p:cNvPr>
          <p:cNvSpPr>
            <a:spLocks noGrp="1"/>
          </p:cNvSpPr>
          <p:nvPr>
            <p:ph idx="1"/>
          </p:nvPr>
        </p:nvSpPr>
        <p:spPr/>
        <p:txBody>
          <a:bodyPr/>
          <a:lstStyle/>
          <a:p>
            <a:pPr marL="457200" indent="-457200">
              <a:buFont typeface="+mj-lt"/>
              <a:buAutoNum type="arabicPeriod"/>
            </a:pPr>
            <a:r>
              <a:rPr lang="en-US" dirty="0"/>
              <a:t>Provide structure and process for administrative hearings.</a:t>
            </a:r>
          </a:p>
          <a:p>
            <a:pPr marL="457200" indent="-457200">
              <a:buFont typeface="+mj-lt"/>
              <a:buAutoNum type="arabicPeriod"/>
            </a:pPr>
            <a:r>
              <a:rPr lang="en-US" dirty="0"/>
              <a:t>Work with DOFAW to issue administrative citations in Category 5.</a:t>
            </a:r>
          </a:p>
          <a:p>
            <a:pPr marL="457200" indent="-457200">
              <a:buFont typeface="+mj-lt"/>
              <a:buAutoNum type="arabicPeriod"/>
            </a:pPr>
            <a:r>
              <a:rPr lang="en-US" dirty="0"/>
              <a:t>Work with DOCARE on tracking repeat offenders.</a:t>
            </a:r>
          </a:p>
        </p:txBody>
      </p:sp>
    </p:spTree>
    <p:extLst>
      <p:ext uri="{BB962C8B-B14F-4D97-AF65-F5344CB8AC3E}">
        <p14:creationId xmlns:p14="http://schemas.microsoft.com/office/powerpoint/2010/main" val="37582623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emplate>Madison</Template>
  <TotalTime>764</TotalTime>
  <Words>942</Words>
  <Application>Microsoft Macintosh PowerPoint</Application>
  <PresentationFormat>Widescreen</PresentationFormat>
  <Paragraphs>115</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MS Shell Dlg 2</vt:lpstr>
      <vt:lpstr>Wingdings</vt:lpstr>
      <vt:lpstr>Wingdings 3</vt:lpstr>
      <vt:lpstr>Madison</vt:lpstr>
      <vt:lpstr>DOFAW’s Civil Resource Violation System (CRVS) Administrative Sanctions Schedule Guidelines</vt:lpstr>
      <vt:lpstr>What is DLNR’s Civil Resource Violation System (CRVS)?</vt:lpstr>
      <vt:lpstr>Why is DOFAW adding to DLNR’s Civil Resource Violation System (CRVS) Administrative Sanctions Schedule Guidelines?</vt:lpstr>
      <vt:lpstr>Statutory Authority for Administrative Penalties applied to DOFAW’s Guidelines</vt:lpstr>
      <vt:lpstr>What Benefits of DLNR’s CRVS Administrative Sanctions Schedule Guidelines will affect DOFAW’s Guidelines?</vt:lpstr>
      <vt:lpstr>Why is DOFAW’s Administrative Sanctions Schedule called “Guidelines”?</vt:lpstr>
      <vt:lpstr>DOFAW’s Guidelines have  6 violation categories</vt:lpstr>
      <vt:lpstr>Examples of Violations in by Category</vt:lpstr>
      <vt:lpstr>What is APO’s Role in Enforcement of DOFAW’s Guidelines?</vt:lpstr>
      <vt:lpstr>What is DOCARE’s Role in Enforcement of DOFAW’s Guidelines?</vt:lpstr>
      <vt:lpstr>What are DOFAW’s next steps if DOFAW’s Guidelines are approved by the Board,?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DOFAW Civil Resource Violation System (CRVS) Administrative Sanctions Schedule Guidelines</dc:title>
  <dc:creator>Stanaway, Kathryn E</dc:creator>
  <cp:lastModifiedBy>Stanaway, Kathryn E</cp:lastModifiedBy>
  <cp:revision>16</cp:revision>
  <dcterms:created xsi:type="dcterms:W3CDTF">2021-05-13T00:13:36Z</dcterms:created>
  <dcterms:modified xsi:type="dcterms:W3CDTF">2021-06-10T17:52:17Z</dcterms:modified>
</cp:coreProperties>
</file>