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63" r:id="rId5"/>
    <p:sldId id="260" r:id="rId6"/>
    <p:sldId id="267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>
        <p:scale>
          <a:sx n="50" d="100"/>
          <a:sy n="50" d="100"/>
        </p:scale>
        <p:origin x="69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0AD5D-6299-9810-4CC5-5D9BD830F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22CC50-0D7F-AA68-DF97-173A65E47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7EB7F-DAEB-C810-BA2C-80D5CA04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ED95-A096-4D15-A863-82E57812DAD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98CF-3957-9441-3A13-41A1E7AA3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880E2-4550-88D0-4874-48C0B1B5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B119-9326-49AC-9C93-34952A77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B059E-B271-81D0-E3B3-308A5BF3E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D2B8F-35B0-60CC-ADBA-89C017208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6BADE-8FF7-958E-EDA0-D946437D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ED95-A096-4D15-A863-82E57812DAD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E87A8-92C7-0E67-D21C-23307296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24CB7-C110-9230-9A32-3D191240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B119-9326-49AC-9C93-34952A77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A13945-CB2F-34B4-86F4-6E8D72442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82AE2-4363-2C23-564E-4BD3865B7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BB89D-6E34-0C55-9579-DACD1135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ED95-A096-4D15-A863-82E57812DAD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BE5B5-8054-2C52-A662-AA6E3DEA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EB87D-96C9-43D2-C8AC-5FEF3B9F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B119-9326-49AC-9C93-34952A77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221F-0CE9-8574-2F82-5CA87EDB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C209D-43C1-EB4D-B5B4-8B457E0B8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F1AB7-B274-BA26-7DA8-AE50C29E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ED95-A096-4D15-A863-82E57812DAD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6A6-8B78-14CC-376E-51FE19FE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98FFB-3098-1A8E-F725-C46AD9C39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B119-9326-49AC-9C93-34952A77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1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D548-8CA4-0CBD-E8B3-36AE4C95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392CB-BB1E-4EAD-0848-1B2070686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27CB-D42A-61EB-5F90-C5C3A8D9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ED95-A096-4D15-A863-82E57812DAD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8CC35-679B-39BC-7774-CF889603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8E1B0-514C-DBB6-2757-48BB7FF9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B119-9326-49AC-9C93-34952A77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2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4EC6-B153-AC16-D6D6-9CDCC68B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C131C-0856-7917-DB4A-04A8714E8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A0790-0021-163F-0BFA-DB3D77188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57D8E-9E1F-C405-CB56-0C0AD829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ED95-A096-4D15-A863-82E57812DAD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F3C6F-A053-27E4-4FAC-34EA4BE4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6A1F5-14D3-5279-F655-85B4B5C9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B119-9326-49AC-9C93-34952A77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7D02-2EF0-E1F1-6895-AD07BB2D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DC6AF-9700-56C5-53FE-F54E68F72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77E47-B0D0-8534-4067-594AAE132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63696-21B7-D529-A98B-B1C55FA55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91872A-0141-1C2E-D55A-50069152E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A86C1E-D0F5-3EFA-0E34-D51156C5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ED95-A096-4D15-A863-82E57812DAD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74EE1E-C5CF-D9D9-1D3C-A21818AF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5F3E2A-CB8C-26C3-CABE-EFB5F245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B119-9326-49AC-9C93-34952A77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0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5A85-FB17-9C90-5354-9B520751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379E7-AF9E-82E9-38AF-321CE085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ED95-A096-4D15-A863-82E57812DAD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8258-5701-53D8-4E0D-9CC619C9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D41D1-96D2-8074-4F11-3AC9873E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B119-9326-49AC-9C93-34952A77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3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00F31-1AB4-AD2C-5817-07AE4ABF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ED95-A096-4D15-A863-82E57812DAD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3AFAB-562E-A4A1-AA9E-AA9BEAB4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6E413-E5C1-118C-45AA-D0D2F392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B119-9326-49AC-9C93-34952A77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9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FC426-8390-DA41-7D2D-60D2BF81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BCB37-9072-2AA5-E2D5-B0B0DFE6B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BD748-9355-AC13-0418-F621F166B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B6DC1-D37F-8ED1-45D6-7D3EF138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ED95-A096-4D15-A863-82E57812DAD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FF49C-5786-A259-C0D9-51FB05B5D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C5EAA-2260-53C0-FA1B-8CD8D833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B119-9326-49AC-9C93-34952A77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80C6C-1717-AFA4-A5FF-6DF848AD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D0A013-393C-FD80-8F36-C0624D067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DC43D-C2D5-5B2B-F02A-A5B378110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B8F7E-4CCB-7CD8-3D0F-6BCBE25B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ED95-A096-4D15-A863-82E57812DAD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301D2-3A89-C39D-F04C-86B3B94E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6191F-128B-5BD5-B19B-20DC5B23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B119-9326-49AC-9C93-34952A77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652455-B138-782F-9A09-5F57B826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1D2E1-0F51-D480-B35C-B04F04723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CE896-A1F8-20E1-B789-CE1C99C8E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DED95-A096-4D15-A863-82E57812DAD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171D8-3CA6-3345-C37D-84246566E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84016-FABE-1604-9ACA-FFD728CF8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7B119-9326-49AC-9C93-34952A77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8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313AD-DD79-E1E8-F603-78F77604E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5961" y="962526"/>
            <a:ext cx="5384800" cy="3210689"/>
          </a:xfrm>
        </p:spPr>
        <p:txBody>
          <a:bodyPr anchor="b">
            <a:normAutofit/>
          </a:bodyPr>
          <a:lstStyle/>
          <a:p>
            <a:pPr algn="l"/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Request for </a:t>
            </a:r>
            <a:r>
              <a:rPr lang="en-US" sz="2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25-Year Term Extension of General Lease No. S-4946, Sunrise Capital, Inc., Lessee, Hanapepe, Waimea (Kona), Kauai, Tax Map Key: (4) 1-9-010:037.</a:t>
            </a:r>
            <a:br>
              <a:rPr lang="en-US" sz="2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2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142DF39-B311-C551-245F-3DA77E37B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961" y="4269462"/>
            <a:ext cx="4048760" cy="1095017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Board of Land and Natural Resources</a:t>
            </a:r>
          </a:p>
          <a:p>
            <a:pPr algn="l"/>
            <a:r>
              <a:rPr lang="en-US" sz="2000" dirty="0"/>
              <a:t>January 12, 2024</a:t>
            </a:r>
          </a:p>
        </p:txBody>
      </p:sp>
      <p:pic>
        <p:nvPicPr>
          <p:cNvPr id="8" name="Picture 4" descr="Kauai Shrimps">
            <a:extLst>
              <a:ext uri="{FF2B5EF4-FFF2-40B4-BE49-F238E27FC236}">
                <a16:creationId xmlns:a16="http://schemas.microsoft.com/office/drawing/2014/main" id="{5D4D53DD-0E9B-2E8E-DDB1-AAEF1BF36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851" y="4418117"/>
            <a:ext cx="3918141" cy="79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ona Bay">
            <a:extLst>
              <a:ext uri="{FF2B5EF4-FFF2-40B4-BE49-F238E27FC236}">
                <a16:creationId xmlns:a16="http://schemas.microsoft.com/office/drawing/2014/main" id="{A0A39512-4778-A55A-DA96-E45B5A83B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022" y="1251957"/>
            <a:ext cx="3508165" cy="14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8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2310-5DB9-F7C5-7A0F-44056DB2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Property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30A89-2A7F-D046-9425-7B44A5E3F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31" r="25601" b="-1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898FAF1-B323-B249-45B4-6362CA60EAD0}"/>
              </a:ext>
            </a:extLst>
          </p:cNvPr>
          <p:cNvSpPr txBox="1"/>
          <p:nvPr/>
        </p:nvSpPr>
        <p:spPr>
          <a:xfrm>
            <a:off x="8153400" y="2543364"/>
            <a:ext cx="3434180" cy="3599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Location</a:t>
            </a:r>
            <a:r>
              <a:rPr lang="en-US" sz="1600"/>
              <a:t> </a:t>
            </a:r>
            <a:r>
              <a:rPr lang="en-US" sz="1600" b="1"/>
              <a:t>Address</a:t>
            </a:r>
            <a:r>
              <a:rPr lang="en-US" sz="1600"/>
              <a:t>: 3630 Hanapepe Road, Hanapepe, Kauai, Hawaii 96716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TMK No.</a:t>
            </a:r>
            <a:r>
              <a:rPr lang="en-US" sz="1600"/>
              <a:t>: (4) 1-9-010-037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Tax</a:t>
            </a:r>
            <a:r>
              <a:rPr lang="en-US" sz="1600"/>
              <a:t> </a:t>
            </a:r>
            <a:r>
              <a:rPr lang="en-US" sz="1600" b="1"/>
              <a:t>Classification</a:t>
            </a:r>
            <a:r>
              <a:rPr lang="en-US" sz="1600"/>
              <a:t>: Commercial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Zoning</a:t>
            </a:r>
            <a:r>
              <a:rPr lang="en-US" sz="1600"/>
              <a:t>: CG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Land</a:t>
            </a:r>
            <a:r>
              <a:rPr lang="en-US" sz="1600"/>
              <a:t> </a:t>
            </a:r>
            <a:r>
              <a:rPr lang="en-US" sz="1600" b="1"/>
              <a:t>Area (acres)</a:t>
            </a:r>
            <a:r>
              <a:rPr lang="en-US" sz="1600"/>
              <a:t>:</a:t>
            </a:r>
            <a:r>
              <a:rPr lang="en-US" sz="1600" b="1"/>
              <a:t> </a:t>
            </a:r>
            <a:r>
              <a:rPr lang="en-US" sz="1600"/>
              <a:t>0.3869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Land Area (approx. sq. ft.)</a:t>
            </a:r>
            <a:r>
              <a:rPr lang="en-US" sz="1600"/>
              <a:t>:</a:t>
            </a:r>
            <a:r>
              <a:rPr lang="en-US" sz="1600" b="1"/>
              <a:t> </a:t>
            </a:r>
            <a:r>
              <a:rPr lang="en-US" sz="1600"/>
              <a:t>16,855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Total Property Assessed Value</a:t>
            </a:r>
            <a:r>
              <a:rPr lang="en-US" sz="1600"/>
              <a:t>:</a:t>
            </a:r>
            <a:r>
              <a:rPr lang="en-US" sz="1600" b="1"/>
              <a:t> </a:t>
            </a:r>
            <a:r>
              <a:rPr lang="en-US" sz="1600"/>
              <a:t>$1,386,800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Existing Improvements Market Value</a:t>
            </a:r>
            <a:r>
              <a:rPr lang="en-US" sz="1600"/>
              <a:t>: $1,100,000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7852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E617D-951B-5C42-FA7B-69DCBEBB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Buildings on Property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7534A-4E29-1557-47CE-C334E12A7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84" y="390832"/>
            <a:ext cx="11089850" cy="4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4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DEA1B-9F7D-D9C7-A73A-F0674C4C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Building Interiors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9CE48-763A-5BF5-1D68-F3FF90919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5" y="399039"/>
            <a:ext cx="11327549" cy="45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5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12E31F1-6D28-B8AB-7A42-EF635904E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12F14-6424-D73C-7307-27DD007D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Shrimp Processing in Production</a:t>
            </a: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4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725CEF-5868-861A-6CD1-DA8374BEBD40}"/>
              </a:ext>
            </a:extLst>
          </p:cNvPr>
          <p:cNvGrpSpPr/>
          <p:nvPr/>
        </p:nvGrpSpPr>
        <p:grpSpPr>
          <a:xfrm>
            <a:off x="1577610" y="457200"/>
            <a:ext cx="9036779" cy="5943600"/>
            <a:chOff x="1752599" y="572292"/>
            <a:chExt cx="8686802" cy="57134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084035-EA89-86BD-CEB7-3C995DED6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2599" y="572292"/>
              <a:ext cx="8686802" cy="5713416"/>
            </a:xfrm>
            <a:prstGeom prst="rect">
              <a:avLst/>
            </a:prstGeom>
          </p:spPr>
        </p:pic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0C1ECDFF-C8B6-21EA-33BE-9EE25F7B4848}"/>
                </a:ext>
              </a:extLst>
            </p:cNvPr>
            <p:cNvSpPr/>
            <p:nvPr/>
          </p:nvSpPr>
          <p:spPr>
            <a:xfrm>
              <a:off x="8351520" y="5227320"/>
              <a:ext cx="381000" cy="381000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5D388E-D539-161E-A554-04ECDD478AA0}"/>
                </a:ext>
              </a:extLst>
            </p:cNvPr>
            <p:cNvSpPr/>
            <p:nvPr/>
          </p:nvSpPr>
          <p:spPr>
            <a:xfrm>
              <a:off x="3124200" y="1927860"/>
              <a:ext cx="289560" cy="28956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C45D5E-D018-DCBE-406B-03A501892707}"/>
                </a:ext>
              </a:extLst>
            </p:cNvPr>
            <p:cNvSpPr/>
            <p:nvPr/>
          </p:nvSpPr>
          <p:spPr>
            <a:xfrm>
              <a:off x="2834640" y="1181100"/>
              <a:ext cx="289560" cy="28956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3E40EB-012B-336F-D759-2F12F512707C}"/>
                </a:ext>
              </a:extLst>
            </p:cNvPr>
            <p:cNvSpPr txBox="1"/>
            <p:nvPr/>
          </p:nvSpPr>
          <p:spPr>
            <a:xfrm>
              <a:off x="8758896" y="5294732"/>
              <a:ext cx="1589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50976">
                <a:spcAft>
                  <a:spcPts val="600"/>
                </a:spcAft>
              </a:pPr>
              <a:r>
                <a:rPr lang="en-US" sz="1872" b="1" kern="1200">
                  <a:solidFill>
                    <a:srgbClr val="FFC000"/>
                  </a:solidFill>
                  <a:latin typeface="+mn-lt"/>
                  <a:ea typeface="+mn-ea"/>
                  <a:cs typeface="+mn-cs"/>
                </a:rPr>
                <a:t>Property</a:t>
              </a:r>
              <a:endParaRPr lang="en-US" b="1">
                <a:solidFill>
                  <a:srgbClr val="FFC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56726B-989B-1444-5C15-C0DA2024B50C}"/>
                </a:ext>
              </a:extLst>
            </p:cNvPr>
            <p:cNvSpPr txBox="1"/>
            <p:nvPr/>
          </p:nvSpPr>
          <p:spPr>
            <a:xfrm>
              <a:off x="2176878" y="2131855"/>
              <a:ext cx="15075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50976">
                <a:spcAft>
                  <a:spcPts val="600"/>
                </a:spcAft>
              </a:pPr>
              <a:r>
                <a:rPr lang="en-US" sz="1872" b="1" kern="1200">
                  <a:solidFill>
                    <a:srgbClr val="FFC000"/>
                  </a:solidFill>
                  <a:latin typeface="+mn-lt"/>
                  <a:ea typeface="+mn-ea"/>
                  <a:cs typeface="+mn-cs"/>
                </a:rPr>
                <a:t>Shrimp Breeding Center</a:t>
              </a:r>
              <a:endParaRPr lang="en-US" b="1">
                <a:solidFill>
                  <a:srgbClr val="FFC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A26D12-9A5B-F41F-F6AA-86FCCB9CD6FB}"/>
                </a:ext>
              </a:extLst>
            </p:cNvPr>
            <p:cNvSpPr txBox="1"/>
            <p:nvPr/>
          </p:nvSpPr>
          <p:spPr>
            <a:xfrm>
              <a:off x="3137245" y="1153715"/>
              <a:ext cx="1507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50976">
                <a:spcAft>
                  <a:spcPts val="600"/>
                </a:spcAft>
              </a:pPr>
              <a:r>
                <a:rPr lang="en-US" sz="1872" b="1" kern="1200">
                  <a:solidFill>
                    <a:srgbClr val="FFC000"/>
                  </a:solidFill>
                  <a:latin typeface="+mn-lt"/>
                  <a:ea typeface="+mn-ea"/>
                  <a:cs typeface="+mn-cs"/>
                </a:rPr>
                <a:t>Shrimp Farm</a:t>
              </a:r>
              <a:endParaRPr lang="en-US" b="1">
                <a:solidFill>
                  <a:srgbClr val="FFC000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2439FB5-306A-5A3A-975A-772B65948928}"/>
              </a:ext>
            </a:extLst>
          </p:cNvPr>
          <p:cNvSpPr txBox="1"/>
          <p:nvPr/>
        </p:nvSpPr>
        <p:spPr>
          <a:xfrm>
            <a:off x="1917700" y="4514850"/>
            <a:ext cx="4178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Property’s Relation to Aquaculture Operations and Facilities </a:t>
            </a:r>
          </a:p>
        </p:txBody>
      </p:sp>
    </p:spTree>
    <p:extLst>
      <p:ext uri="{BB962C8B-B14F-4D97-AF65-F5344CB8AC3E}">
        <p14:creationId xmlns:p14="http://schemas.microsoft.com/office/powerpoint/2010/main" val="260968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3" name="Rectangle 717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shrimp in hand">
            <a:extLst>
              <a:ext uri="{FF2B5EF4-FFF2-40B4-BE49-F238E27FC236}">
                <a16:creationId xmlns:a16="http://schemas.microsoft.com/office/drawing/2014/main" id="{DA416A63-CA6C-0B99-FEF4-69EEEFD31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4" name="Rectangle 717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8E283-F1A2-0574-D419-E8857EB2F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Mahalo</a:t>
            </a:r>
          </a:p>
        </p:txBody>
      </p:sp>
      <p:sp>
        <p:nvSpPr>
          <p:cNvPr id="7185" name="Rectangle: Rounded Corners 717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36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129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Request for 25-Year Term Extension of General Lease No. S-4946, Sunrise Capital, Inc., Lessee, Hanapepe, Waimea (Kona), Kauai, Tax Map Key: (4) 1-9-010:037. </vt:lpstr>
      <vt:lpstr>Property Information</vt:lpstr>
      <vt:lpstr>Buildings on Property</vt:lpstr>
      <vt:lpstr>Building Interiors</vt:lpstr>
      <vt:lpstr>Shrimp Processing in Production</vt:lpstr>
      <vt:lpstr>PowerPoint Presentation</vt:lpstr>
      <vt:lpstr>Mahalo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Request for 25-Year Term Extension of General Lease No. S-4946, Sunrise Capital, Inc., Lessee, Hanapepe, Waimea (Kona), Kauai, Tax Map Key: (4) 1-9-010:037. </dc:title>
  <dc:creator>Mac Blanchard</dc:creator>
  <cp:lastModifiedBy>Mac Blanchard</cp:lastModifiedBy>
  <cp:revision>4</cp:revision>
  <dcterms:created xsi:type="dcterms:W3CDTF">2024-01-05T03:32:35Z</dcterms:created>
  <dcterms:modified xsi:type="dcterms:W3CDTF">2024-01-05T21:37:27Z</dcterms:modified>
</cp:coreProperties>
</file>